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5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5T14:46:13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1 253 14168,'0'0'5383,"10"-43"-4167,0 3-496,0-3 0,-9 8-256,4 7 16,0 4-120,4 8 8,2 2-88,4 8 16,4 2-160,6 13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5T14:46:15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6 19999,'0'0'0,"-41"-5"616,14 5 8,12 3-168,7-1 0,6 1 200,7-1 8,5 3-440,5 1 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5T14:46:17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3314 17983,'97'-169'2738,"-62"104"-1965,64-126 540,94-157-427,56 1-413,-213 300-417,132-212 191,-19-12-58,3-7-22,322-444 202,-390 609-241,4 4 1,174-165-1,-238 253-82,34-24 0,-46 37-19,0 0-1,1 1 1,0 0 0,0 1 0,17-5-1,26 4 182,-56 7-203,0 0 0,0 0 0,0 0 0,0 0 0,0 0 0,1 0 0,-1 0 0,0 0 0,0 0 0,0 0 0,0 0 0,0 0 0,0-1 0,0 1 0,1 0 0,-1 0 0,0 0 0,0 0 0,0 0 0,0 0 0,0 1 0,0-1 0,0 0 0,1 0 0,-1 0 0,0 0 0,0 0 0,0 0 0,0 0 0,0 0 0,0 0 0,0 0 0,1 0 0,-1 0 0,0 0 0,0 0 0,0 0 0,0 1 0,0-1 0,0 0 0,0 0 0,0 0 0,0 0 0,0 0 0,0 0 0,0 0 0,0 1 0,0-1 0,0 0 0,0 0 0,0 0 0,0 0 0,0 0 0,0 0 0,0 0 0,0 1 0,0-1 0,0 0 0,0 0 0,0 0 0,0 0 0,0 0 0,0 0 0,0 0 0,0 1 0,0-1 0,0 0 0,0 0 0,-9 14 145,7-11-132,-1 0 1,1 0-1,-1 0 1,0-1-1,0 1 1,0-1 0,0 0-1,0 0 1,-4 2-1,5-3-8,-1 0-1,1 0 0,1 1 1,-1-1-1,0 1 0,0-1 1,0 1-1,1-1 0,-1 1 1,1 0-1,-1 0 0,-1 3 1,-16 31 40,14-26-39,-70 148 51,-66 123-2,-87 56 26,191-282-68,-57 108 0,-13 71 17,59-125-11,-241 573 67,238-539-71,-56 256-1,10 155 6,81-442-6,-2 217 0,20-255-9,4 1 1,3-1-1,34 137 0,-2-58 14,17 61 32,-55-203-49,-2-6 0,0-1 1,0 1-1,1-1 0,0 1 0,-1-1 0,2 1 1,-1-1-1,5 6 0,-7-10-6,0 1 0,0-1 0,0 0 0,0 0 0,0 0 0,1 0 0,-1 0 0,0 0 0,0 0 0,0 1 0,0-1 0,0 0-1,1 0 1,-1 0 0,0 0 0,0 0 0,0 0 0,0 0 0,1 0 0,-1 0 0,0 0 0,0 0 0,0 0 0,0 0 0,1 0 0,-1 0 0,0 0 0,0 0 0,0 0 0,1 0-1,-1 0 1,0 0 0,0 0 0,0 0 0,0 0 0,0-1 0,1 1 0,-1 0 0,0 0 0,0 0 0,0 0 0,0 0 0,0 0 0,1-1 0,3-10 17,-3-13 10,-6-9 171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27A97DE-0367-4A9A-B00F-5B752B1C24B0}" type="datetimeFigureOut">
              <a:rPr lang="en-IE" smtClean="0"/>
              <a:pPr/>
              <a:t>15/02/2021</a:t>
            </a:fld>
            <a:endParaRPr lang="en-IE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IE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4EAB898-10A5-4247-91DF-687666EF11EB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A97DE-0367-4A9A-B00F-5B752B1C24B0}" type="datetimeFigureOut">
              <a:rPr lang="en-IE" smtClean="0"/>
              <a:pPr/>
              <a:t>15/02/2021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AB898-10A5-4247-91DF-687666EF11EB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127A97DE-0367-4A9A-B00F-5B752B1C24B0}" type="datetimeFigureOut">
              <a:rPr lang="en-IE" smtClean="0"/>
              <a:pPr/>
              <a:t>15/02/2021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4EAB898-10A5-4247-91DF-687666EF11EB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A97DE-0367-4A9A-B00F-5B752B1C24B0}" type="datetimeFigureOut">
              <a:rPr lang="en-IE" smtClean="0"/>
              <a:pPr/>
              <a:t>15/02/2021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AB898-10A5-4247-91DF-687666EF11EB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27A97DE-0367-4A9A-B00F-5B752B1C24B0}" type="datetimeFigureOut">
              <a:rPr lang="en-IE" smtClean="0"/>
              <a:pPr/>
              <a:t>15/02/2021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94EAB898-10A5-4247-91DF-687666EF11EB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A97DE-0367-4A9A-B00F-5B752B1C24B0}" type="datetimeFigureOut">
              <a:rPr lang="en-IE" smtClean="0"/>
              <a:pPr/>
              <a:t>15/02/2021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AB898-10A5-4247-91DF-687666EF11EB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A97DE-0367-4A9A-B00F-5B752B1C24B0}" type="datetimeFigureOut">
              <a:rPr lang="en-IE" smtClean="0"/>
              <a:pPr/>
              <a:t>15/02/2021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AB898-10A5-4247-91DF-687666EF11EB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A97DE-0367-4A9A-B00F-5B752B1C24B0}" type="datetimeFigureOut">
              <a:rPr lang="en-IE" smtClean="0"/>
              <a:pPr/>
              <a:t>15/02/2021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AB898-10A5-4247-91DF-687666EF11EB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27A97DE-0367-4A9A-B00F-5B752B1C24B0}" type="datetimeFigureOut">
              <a:rPr lang="en-IE" smtClean="0"/>
              <a:pPr/>
              <a:t>15/02/2021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AB898-10A5-4247-91DF-687666EF11EB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A97DE-0367-4A9A-B00F-5B752B1C24B0}" type="datetimeFigureOut">
              <a:rPr lang="en-IE" smtClean="0"/>
              <a:pPr/>
              <a:t>15/02/2021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AB898-10A5-4247-91DF-687666EF11EB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A97DE-0367-4A9A-B00F-5B752B1C24B0}" type="datetimeFigureOut">
              <a:rPr lang="en-IE" smtClean="0"/>
              <a:pPr/>
              <a:t>15/02/2021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AB898-10A5-4247-91DF-687666EF11EB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27A97DE-0367-4A9A-B00F-5B752B1C24B0}" type="datetimeFigureOut">
              <a:rPr lang="en-IE" smtClean="0"/>
              <a:pPr/>
              <a:t>15/02/2021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IE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4EAB898-10A5-4247-91DF-687666EF11EB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customXml" Target="../ink/ink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customXml" Target="../ink/ink1.xml"/><Relationship Id="rId10" Type="http://schemas.openxmlformats.org/officeDocument/2006/relationships/image" Target="../media/image5.png"/><Relationship Id="rId4" Type="http://schemas.openxmlformats.org/officeDocument/2006/relationships/image" Target="../media/image2.jpeg"/><Relationship Id="rId9" Type="http://schemas.openxmlformats.org/officeDocument/2006/relationships/customXml" Target="../ink/ink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jpe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jpe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54E0E504-79F6-4F1F-AABB-80FCB00B9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348" y="1960334"/>
            <a:ext cx="1407552" cy="200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60648"/>
            <a:ext cx="7772400" cy="1143000"/>
          </a:xfrm>
        </p:spPr>
        <p:txBody>
          <a:bodyPr/>
          <a:lstStyle/>
          <a:p>
            <a:pPr algn="ctr"/>
            <a:r>
              <a:rPr lang="en-IE" sz="6000" b="1" dirty="0">
                <a:latin typeface="Arial Black" pitchFamily="34" charset="0"/>
              </a:rPr>
              <a:t>Biology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0500" y="1475656"/>
            <a:ext cx="8136904" cy="5121696"/>
          </a:xfrm>
        </p:spPr>
        <p:txBody>
          <a:bodyPr>
            <a:noAutofit/>
          </a:bodyPr>
          <a:lstStyle/>
          <a:p>
            <a:r>
              <a:rPr lang="en-IE" sz="2400" dirty="0"/>
              <a:t>For the Leaving Certificate, Biology divided into 3 sections:</a:t>
            </a:r>
          </a:p>
          <a:p>
            <a:pPr lvl="1"/>
            <a:r>
              <a:rPr lang="en-IE" sz="2400" dirty="0">
                <a:solidFill>
                  <a:schemeClr val="tx1"/>
                </a:solidFill>
              </a:rPr>
              <a:t>Unit 1:	The Study of Life</a:t>
            </a:r>
          </a:p>
          <a:p>
            <a:pPr lvl="1"/>
            <a:r>
              <a:rPr lang="en-IE" sz="2400" dirty="0">
                <a:solidFill>
                  <a:schemeClr val="tx1"/>
                </a:solidFill>
              </a:rPr>
              <a:t>Unit 2:	The Cell</a:t>
            </a:r>
          </a:p>
          <a:p>
            <a:pPr lvl="1"/>
            <a:r>
              <a:rPr lang="en-IE" sz="2400" dirty="0">
                <a:solidFill>
                  <a:schemeClr val="tx1"/>
                </a:solidFill>
              </a:rPr>
              <a:t>Unit 3:	The Organism </a:t>
            </a:r>
          </a:p>
          <a:p>
            <a:r>
              <a:rPr lang="en-IE" sz="2400" dirty="0">
                <a:solidFill>
                  <a:schemeClr val="tx1"/>
                </a:solidFill>
              </a:rPr>
              <a:t>Textbook: Leaving Certificate Biology Plus</a:t>
            </a:r>
          </a:p>
          <a:p>
            <a:r>
              <a:rPr lang="en-IE" sz="2400" dirty="0">
                <a:solidFill>
                  <a:schemeClr val="tx1"/>
                </a:solidFill>
              </a:rPr>
              <a:t>There are over 21 experiments to be completed and written-up. </a:t>
            </a:r>
          </a:p>
          <a:p>
            <a:r>
              <a:rPr lang="en-IE" sz="2400" dirty="0">
                <a:solidFill>
                  <a:schemeClr val="tx1"/>
                </a:solidFill>
              </a:rPr>
              <a:t>Students practice the exam paper questions to prepare for the LC exam.</a:t>
            </a:r>
          </a:p>
          <a:p>
            <a:r>
              <a:rPr lang="en-IE" sz="2400" dirty="0">
                <a:solidFill>
                  <a:srgbClr val="FF0000"/>
                </a:solidFill>
              </a:rPr>
              <a:t>Biology is also offered through the medium of Irish.</a:t>
            </a:r>
            <a:endParaRPr lang="en-IE" sz="24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7323A87-D6BD-4BD8-BDFD-2438ACBB9FBD}"/>
              </a:ext>
            </a:extLst>
          </p:cNvPr>
          <p:cNvGrpSpPr/>
          <p:nvPr/>
        </p:nvGrpSpPr>
        <p:grpSpPr>
          <a:xfrm>
            <a:off x="8665298" y="5235709"/>
            <a:ext cx="943200" cy="1631520"/>
            <a:chOff x="8665298" y="5235709"/>
            <a:chExt cx="943200" cy="163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B014A6C-2C72-4269-98F3-0FF127C2124F}"/>
                    </a:ext>
                  </a:extLst>
                </p14:cNvPr>
                <p14:cNvContentPartPr/>
                <p14:nvPr/>
              </p14:nvContentPartPr>
              <p14:xfrm>
                <a:off x="8689058" y="6365749"/>
                <a:ext cx="43560" cy="914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B014A6C-2C72-4269-98F3-0FF127C2124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680418" y="6356749"/>
                  <a:ext cx="612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1FBC672-12C9-4EBD-9527-8FB0A45BCF39}"/>
                    </a:ext>
                  </a:extLst>
                </p14:cNvPr>
                <p14:cNvContentPartPr/>
                <p14:nvPr/>
              </p14:nvContentPartPr>
              <p14:xfrm>
                <a:off x="8665298" y="6483109"/>
                <a:ext cx="33840" cy="82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1FBC672-12C9-4EBD-9527-8FB0A45BCF3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656298" y="6474469"/>
                  <a:ext cx="514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EC7DA44-72FA-4C33-97CE-1F54DC67F6B2}"/>
                    </a:ext>
                  </a:extLst>
                </p14:cNvPr>
                <p14:cNvContentPartPr/>
                <p14:nvPr/>
              </p14:nvContentPartPr>
              <p14:xfrm>
                <a:off x="8772578" y="5235709"/>
                <a:ext cx="835920" cy="16315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EC7DA44-72FA-4C33-97CE-1F54DC67F6B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763578" y="5226709"/>
                  <a:ext cx="853560" cy="16491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13A8C533-9860-4C19-BAE0-0238165DAF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2719"/>
    </mc:Choice>
    <mc:Fallback>
      <p:transition spd="slow" advTm="1127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Image result for plant reroduction">
            <a:extLst>
              <a:ext uri="{FF2B5EF4-FFF2-40B4-BE49-F238E27FC236}">
                <a16:creationId xmlns:a16="http://schemas.microsoft.com/office/drawing/2014/main" id="{C5BBAE10-F47B-4BE1-AB3E-C0745E378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219" y="1134306"/>
            <a:ext cx="283845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breathing system diagram">
            <a:extLst>
              <a:ext uri="{FF2B5EF4-FFF2-40B4-BE49-F238E27FC236}">
                <a16:creationId xmlns:a16="http://schemas.microsoft.com/office/drawing/2014/main" id="{09849278-CC4F-4AE2-91A5-E9D8D7B5F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815" y="2691022"/>
            <a:ext cx="2308185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the animal cell">
            <a:extLst>
              <a:ext uri="{FF2B5EF4-FFF2-40B4-BE49-F238E27FC236}">
                <a16:creationId xmlns:a16="http://schemas.microsoft.com/office/drawing/2014/main" id="{699DA561-33A8-4CEB-AE48-AB02D93AC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581128"/>
            <a:ext cx="2832827" cy="277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239000" cy="1143000"/>
          </a:xfrm>
        </p:spPr>
        <p:txBody>
          <a:bodyPr/>
          <a:lstStyle/>
          <a:p>
            <a:pPr algn="ctr"/>
            <a:r>
              <a:rPr lang="en-IE" b="1">
                <a:latin typeface="Arial Black" pitchFamily="34" charset="0"/>
              </a:rPr>
              <a:t>Biology Exam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28800"/>
            <a:ext cx="7239000" cy="4846320"/>
          </a:xfrm>
        </p:spPr>
        <p:txBody>
          <a:bodyPr>
            <a:normAutofit fontScale="92500" lnSpcReduction="20000"/>
          </a:bodyPr>
          <a:lstStyle/>
          <a:p>
            <a:r>
              <a:rPr lang="en-IE" dirty="0"/>
              <a:t>The exam is a three hour paper for both Higher  and Ordinary Level.</a:t>
            </a:r>
          </a:p>
          <a:p>
            <a:r>
              <a:rPr lang="en-IE" dirty="0"/>
              <a:t>The exam is divided into 3 sections: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E" dirty="0">
                <a:solidFill>
                  <a:schemeClr val="tx1"/>
                </a:solidFill>
              </a:rPr>
              <a:t>Section A: Short answer questions to be completed on the answer booklet. Answer any 5 out of 6 questions. This section is worth 100 marks.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E" dirty="0">
                <a:solidFill>
                  <a:schemeClr val="tx1"/>
                </a:solidFill>
              </a:rPr>
              <a:t>Section B: Based on the experiments completed in class. Answer any 2 out of 3 questions. This section is worth 60 marks in total and is also answered on the answer booklet.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E" dirty="0">
                <a:solidFill>
                  <a:schemeClr val="tx1"/>
                </a:solidFill>
              </a:rPr>
              <a:t>Section C: This is to be completed on a separate answer sheet. Answer any 4 out of 6 questions. Each question is worth 60 marks and in total the section is worth 240 marks.</a:t>
            </a:r>
          </a:p>
          <a:p>
            <a:r>
              <a:rPr lang="en-IE" dirty="0"/>
              <a:t>The total paper is worth 400 marks.</a:t>
            </a:r>
          </a:p>
        </p:txBody>
      </p:sp>
      <p:pic>
        <p:nvPicPr>
          <p:cNvPr id="8" name="Picture 6" descr="Image result for viruses">
            <a:extLst>
              <a:ext uri="{FF2B5EF4-FFF2-40B4-BE49-F238E27FC236}">
                <a16:creationId xmlns:a16="http://schemas.microsoft.com/office/drawing/2014/main" id="{B5D2E720-DA4E-429B-AE77-07B03C579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976" y="-45262"/>
            <a:ext cx="2117024" cy="118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14B369ED-2B4B-49C6-BF2F-1A9A876C67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050"/>
    </mc:Choice>
    <mc:Fallback>
      <p:transition spd="slow" advTm="790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Image result for enzymes">
            <a:extLst>
              <a:ext uri="{FF2B5EF4-FFF2-40B4-BE49-F238E27FC236}">
                <a16:creationId xmlns:a16="http://schemas.microsoft.com/office/drawing/2014/main" id="{CF0B5F86-0FA5-4D77-B1B8-B1644ED09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12111"/>
            <a:ext cx="263842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>
                <a:latin typeface="Arial Black" pitchFamily="34" charset="0"/>
              </a:rPr>
              <a:t>Career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IE" dirty="0">
                <a:solidFill>
                  <a:schemeClr val="tx1"/>
                </a:solidFill>
              </a:rPr>
              <a:t>Food Science</a:t>
            </a:r>
          </a:p>
          <a:p>
            <a:pPr lvl="1"/>
            <a:r>
              <a:rPr lang="en-IE" dirty="0">
                <a:solidFill>
                  <a:schemeClr val="tx1"/>
                </a:solidFill>
              </a:rPr>
              <a:t>Genetics</a:t>
            </a:r>
          </a:p>
          <a:p>
            <a:pPr lvl="1"/>
            <a:r>
              <a:rPr lang="en-IE" dirty="0">
                <a:solidFill>
                  <a:schemeClr val="tx1"/>
                </a:solidFill>
              </a:rPr>
              <a:t>Ecology/Environmental Science/Biodiversity</a:t>
            </a:r>
          </a:p>
          <a:p>
            <a:pPr lvl="1"/>
            <a:r>
              <a:rPr lang="en-IE" dirty="0">
                <a:solidFill>
                  <a:schemeClr val="tx1"/>
                </a:solidFill>
              </a:rPr>
              <a:t>Microbiology</a:t>
            </a:r>
          </a:p>
          <a:p>
            <a:pPr lvl="1"/>
            <a:r>
              <a:rPr lang="en-IE" dirty="0">
                <a:solidFill>
                  <a:schemeClr val="tx1"/>
                </a:solidFill>
              </a:rPr>
              <a:t>Biochemistry</a:t>
            </a:r>
          </a:p>
          <a:p>
            <a:pPr lvl="1"/>
            <a:r>
              <a:rPr lang="en-IE" dirty="0">
                <a:solidFill>
                  <a:schemeClr val="tx1"/>
                </a:solidFill>
              </a:rPr>
              <a:t>Neurology</a:t>
            </a:r>
          </a:p>
          <a:p>
            <a:pPr lvl="1"/>
            <a:r>
              <a:rPr lang="en-IE" dirty="0">
                <a:solidFill>
                  <a:schemeClr val="tx1"/>
                </a:solidFill>
              </a:rPr>
              <a:t>Medicine</a:t>
            </a:r>
          </a:p>
          <a:p>
            <a:pPr lvl="1"/>
            <a:r>
              <a:rPr lang="en-IE" dirty="0">
                <a:solidFill>
                  <a:schemeClr val="tx1"/>
                </a:solidFill>
              </a:rPr>
              <a:t>Nursing</a:t>
            </a:r>
          </a:p>
          <a:p>
            <a:pPr lvl="1"/>
            <a:r>
              <a:rPr lang="en-IE" dirty="0">
                <a:solidFill>
                  <a:schemeClr val="tx1"/>
                </a:solidFill>
              </a:rPr>
              <a:t>Dentistry/Dental Nursing</a:t>
            </a:r>
          </a:p>
          <a:p>
            <a:pPr lvl="1"/>
            <a:r>
              <a:rPr lang="en-IE" dirty="0">
                <a:solidFill>
                  <a:schemeClr val="tx1"/>
                </a:solidFill>
              </a:rPr>
              <a:t>Veterinary/Veterinary Nursing</a:t>
            </a:r>
          </a:p>
          <a:p>
            <a:pPr lvl="1"/>
            <a:r>
              <a:rPr lang="en-IE" dirty="0">
                <a:solidFill>
                  <a:schemeClr val="tx1"/>
                </a:solidFill>
              </a:rPr>
              <a:t>Hair Dressing/Beauty Therapist</a:t>
            </a:r>
          </a:p>
        </p:txBody>
      </p:sp>
      <p:pic>
        <p:nvPicPr>
          <p:cNvPr id="4" name="Picture 4" descr="Image result for plants">
            <a:extLst>
              <a:ext uri="{FF2B5EF4-FFF2-40B4-BE49-F238E27FC236}">
                <a16:creationId xmlns:a16="http://schemas.microsoft.com/office/drawing/2014/main" id="{FDEE5AA2-34A1-4ED2-BC34-E027A6BF7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880" y="5814966"/>
            <a:ext cx="2127632" cy="106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bacteria">
            <a:extLst>
              <a:ext uri="{FF2B5EF4-FFF2-40B4-BE49-F238E27FC236}">
                <a16:creationId xmlns:a16="http://schemas.microsoft.com/office/drawing/2014/main" id="{1C6DD73F-4CD3-4787-9B92-88D0BD2A9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247" y="4204528"/>
            <a:ext cx="2057677" cy="158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dna">
            <a:extLst>
              <a:ext uri="{FF2B5EF4-FFF2-40B4-BE49-F238E27FC236}">
                <a16:creationId xmlns:a16="http://schemas.microsoft.com/office/drawing/2014/main" id="{35C87307-BB14-4C31-B841-F4E0B67AF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247" y="2350597"/>
            <a:ext cx="2110159" cy="185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681FA5FD-2CE4-4058-9ECE-7841B3F003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017"/>
    </mc:Choice>
    <mc:Fallback>
      <p:transition spd="slow" advTm="580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0</TotalTime>
  <Words>237</Words>
  <Application>Microsoft Office PowerPoint</Application>
  <PresentationFormat>On-screen Show (4:3)</PresentationFormat>
  <Paragraphs>28</Paragraphs>
  <Slides>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 Black</vt:lpstr>
      <vt:lpstr>Trebuchet MS</vt:lpstr>
      <vt:lpstr>Wingdings</vt:lpstr>
      <vt:lpstr>Wingdings 2</vt:lpstr>
      <vt:lpstr>Opulent</vt:lpstr>
      <vt:lpstr>Biology</vt:lpstr>
      <vt:lpstr>Biology Exam Format</vt:lpstr>
      <vt:lpstr>Career Opportunities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Biology</dc:title>
  <dc:creator>Mick Roche</dc:creator>
  <cp:lastModifiedBy>Mary F Murphy</cp:lastModifiedBy>
  <cp:revision>22</cp:revision>
  <dcterms:created xsi:type="dcterms:W3CDTF">2021-02-03T16:16:52Z</dcterms:created>
  <dcterms:modified xsi:type="dcterms:W3CDTF">2021-02-15T15:09:04Z</dcterms:modified>
</cp:coreProperties>
</file>