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3F562-B62F-E79B-0E46-E7F22B18D7E3}" v="493" dt="2021-02-11T17:15:08.648"/>
    <p1510:client id="{18161929-38D0-63F4-F04B-0A4E2670BE9D}" v="30" dt="2021-02-12T10:35:04.292"/>
    <p1510:client id="{44884ADB-136C-5A19-6129-43F15AB9C6C6}" v="193" dt="2021-02-11T17:35:47.623"/>
    <p1510:client id="{5D48C81F-D9A0-4E35-80AF-17F44D4DBBAC}" v="1619" dt="2021-02-10T21:36:18.009"/>
    <p1510:client id="{BC85E862-BDA5-CF9C-4138-EDB4EAA4842D}" v="780" dt="2021-02-11T16:39:37.164"/>
    <p1510:client id="{C603E87B-D5AA-37FC-1B0C-D1EE0F722FA0}" v="1494" dt="2021-02-11T15:06:06.671"/>
    <p1510:client id="{CCA918F2-06FB-6C7D-4A5A-E6E3A6C313DD}" v="2" dt="2021-02-11T15:08:50.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6" d="100"/>
          <a:sy n="76" d="100"/>
        </p:scale>
        <p:origin x="96"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A10580-AD31-4B8F-8448-55A666AC1725}"/>
              </a:ext>
            </a:extLst>
          </p:cNvPr>
          <p:cNvSpPr>
            <a:spLocks noGrp="1"/>
          </p:cNvSpPr>
          <p:nvPr>
            <p:ph type="dt" sz="half" idx="10"/>
          </p:nvPr>
        </p:nvSpPr>
        <p:spPr/>
        <p:txBody>
          <a:bodyPr/>
          <a:lstStyle/>
          <a:p>
            <a:fld id="{0DAF61AA-5A98-4049-A93E-477E5505141A}" type="datetimeFigureOut">
              <a:rPr lang="en-US" smtClean="0"/>
              <a:t>2/14/2021</a:t>
            </a:fld>
            <a:endParaRPr lang="en-US" dirty="0"/>
          </a:p>
        </p:txBody>
      </p:sp>
      <p:sp>
        <p:nvSpPr>
          <p:cNvPr id="5" name="Footer Placeholder 4">
            <a:extLst>
              <a:ext uri="{FF2B5EF4-FFF2-40B4-BE49-F238E27FC236}">
                <a16:creationId xmlns:a16="http://schemas.microsoft.com/office/drawing/2014/main" xmlns=""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0499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80919F-FDDD-42FB-8422-A0665D558D00}"/>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5" name="Footer Placeholder 4">
            <a:extLst>
              <a:ext uri="{FF2B5EF4-FFF2-40B4-BE49-F238E27FC236}">
                <a16:creationId xmlns:a16="http://schemas.microsoft.com/office/drawing/2014/main" xmlns=""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6434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846397-BBD2-4426-B1F5-FD6EA3CDC866}"/>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5" name="Footer Placeholder 4">
            <a:extLst>
              <a:ext uri="{FF2B5EF4-FFF2-40B4-BE49-F238E27FC236}">
                <a16:creationId xmlns:a16="http://schemas.microsoft.com/office/drawing/2014/main" xmlns=""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8980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4A3A50-B922-45BE-945D-7ED3EBD83F7C}"/>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5" name="Footer Placeholder 4">
            <a:extLst>
              <a:ext uri="{FF2B5EF4-FFF2-40B4-BE49-F238E27FC236}">
                <a16:creationId xmlns:a16="http://schemas.microsoft.com/office/drawing/2014/main" xmlns=""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5828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2FCA372-3F42-4113-A73B-5FDCF93CB5BC}"/>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5" name="Footer Placeholder 4">
            <a:extLst>
              <a:ext uri="{FF2B5EF4-FFF2-40B4-BE49-F238E27FC236}">
                <a16:creationId xmlns:a16="http://schemas.microsoft.com/office/drawing/2014/main" xmlns=""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0109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C074146-2374-4321-AEBB-3E9B09D7796D}"/>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6" name="Footer Placeholder 5">
            <a:extLst>
              <a:ext uri="{FF2B5EF4-FFF2-40B4-BE49-F238E27FC236}">
                <a16:creationId xmlns:a16="http://schemas.microsoft.com/office/drawing/2014/main" xmlns=""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3098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482A6EB-0285-4FA4-A00C-A7F716084FD3}"/>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8" name="Footer Placeholder 7">
            <a:extLst>
              <a:ext uri="{FF2B5EF4-FFF2-40B4-BE49-F238E27FC236}">
                <a16:creationId xmlns:a16="http://schemas.microsoft.com/office/drawing/2014/main" xmlns=""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1445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72C8E6-49D6-46A5-8DC3-B0D8E683C9CB}"/>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4" name="Footer Placeholder 3">
            <a:extLst>
              <a:ext uri="{FF2B5EF4-FFF2-40B4-BE49-F238E27FC236}">
                <a16:creationId xmlns:a16="http://schemas.microsoft.com/office/drawing/2014/main" xmlns=""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3253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BDCB94-13E9-41CB-88F0-D30A1791DCBA}"/>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3" name="Footer Placeholder 2">
            <a:extLst>
              <a:ext uri="{FF2B5EF4-FFF2-40B4-BE49-F238E27FC236}">
                <a16:creationId xmlns:a16="http://schemas.microsoft.com/office/drawing/2014/main" xmlns=""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3383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EED06C-E016-489C-8863-EA1BE998BC48}"/>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6" name="Footer Placeholder 5">
            <a:extLst>
              <a:ext uri="{FF2B5EF4-FFF2-40B4-BE49-F238E27FC236}">
                <a16:creationId xmlns:a16="http://schemas.microsoft.com/office/drawing/2014/main" xmlns=""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83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5C400-0D13-495F-8C4E-EC3CDF5F22AF}"/>
              </a:ext>
            </a:extLst>
          </p:cNvPr>
          <p:cNvSpPr>
            <a:spLocks noGrp="1"/>
          </p:cNvSpPr>
          <p:nvPr>
            <p:ph type="dt" sz="half" idx="10"/>
          </p:nvPr>
        </p:nvSpPr>
        <p:spPr/>
        <p:txBody>
          <a:bodyPr/>
          <a:lstStyle/>
          <a:p>
            <a:fld id="{0DAF61AA-5A98-4049-A93E-477E5505141A}" type="datetimeFigureOut">
              <a:rPr lang="en-US" smtClean="0"/>
              <a:t>2/14/2021</a:t>
            </a:fld>
            <a:endParaRPr lang="en-US"/>
          </a:p>
        </p:txBody>
      </p:sp>
      <p:sp>
        <p:nvSpPr>
          <p:cNvPr id="6" name="Footer Placeholder 5">
            <a:extLst>
              <a:ext uri="{FF2B5EF4-FFF2-40B4-BE49-F238E27FC236}">
                <a16:creationId xmlns:a16="http://schemas.microsoft.com/office/drawing/2014/main" xmlns=""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2418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xmlns=""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xmlns=""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xmlns=""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xmlns=""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xmlns=""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xmlns=""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xmlns=""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xmlns=""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xmlns=""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xmlns=""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xmlns=""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xmlns=""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xmlns=""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2/14/2021</a:t>
            </a:fld>
            <a:endParaRPr lang="en-US" dirty="0"/>
          </a:p>
        </p:txBody>
      </p:sp>
      <p:sp>
        <p:nvSpPr>
          <p:cNvPr id="5" name="Footer Placeholder 4">
            <a:extLst>
              <a:ext uri="{FF2B5EF4-FFF2-40B4-BE49-F238E27FC236}">
                <a16:creationId xmlns:a16="http://schemas.microsoft.com/office/drawing/2014/main" xmlns=""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xmlns=""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6653505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kincaidsmusic.com/music-education-developing-quality-student-musicians/"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curriculumonline.ie/Junior-cycle/Junior-Cycle-Subjects/Music/Expectations-for-stude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www.flickr.com/photos/pyomusic/8253945045" TargetMode="External"/><Relationship Id="rId7" Type="http://schemas.openxmlformats.org/officeDocument/2006/relationships/hyperlink" Target="https://scherlund.blogspot.com/2017/03/music-education-proven-to-enhance-early.html"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11" Type="http://schemas.openxmlformats.org/officeDocument/2006/relationships/hyperlink" Target="https://scherlund.blogspot.com/2017/03/music-education-proven-to-enhance-early.html" TargetMode="External"/><Relationship Id="rId5" Type="http://schemas.openxmlformats.org/officeDocument/2006/relationships/hyperlink" Target="https://commons.wikimedia.org/wiki/File:Fanny_%2B_Alexander%27s_Home_Studio.jpg" TargetMode="External"/><Relationship Id="rId10"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hyperlink" Target="https://commons.wikimedia.org/wiki/File:Fanny_+_Alexander's_Home_Studio.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6">
            <a:extLst>
              <a:ext uri="{FF2B5EF4-FFF2-40B4-BE49-F238E27FC236}">
                <a16:creationId xmlns:a16="http://schemas.microsoft.com/office/drawing/2014/main" xmlns="" id="{247A131F-D5DE-41A5-B4CF-4F345319B4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5" name="Freeform: Shape 88">
            <a:extLst>
              <a:ext uri="{FF2B5EF4-FFF2-40B4-BE49-F238E27FC236}">
                <a16:creationId xmlns:a16="http://schemas.microsoft.com/office/drawing/2014/main" xmlns="" id="{3AF4666D-BD98-40A5-A75F-478B98201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86" name="Freeform: Shape 90">
            <a:extLst>
              <a:ext uri="{FF2B5EF4-FFF2-40B4-BE49-F238E27FC236}">
                <a16:creationId xmlns:a16="http://schemas.microsoft.com/office/drawing/2014/main" xmlns="" id="{68680585-71F9-4721-A998-4974171D2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88" name="Freeform: Shape 92">
            <a:extLst>
              <a:ext uri="{FF2B5EF4-FFF2-40B4-BE49-F238E27FC236}">
                <a16:creationId xmlns:a16="http://schemas.microsoft.com/office/drawing/2014/main" xmlns="" id="{12BC95C2-2EEC-4F59-ABA8-660B0D059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aphic 141">
            <a:extLst>
              <a:ext uri="{FF2B5EF4-FFF2-40B4-BE49-F238E27FC236}">
                <a16:creationId xmlns:a16="http://schemas.microsoft.com/office/drawing/2014/main" xmlns="" id="{03E9870D-4BBA-43AF-8D44-BBADF020CF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96" name="Freeform: Shape 95">
              <a:extLst>
                <a:ext uri="{FF2B5EF4-FFF2-40B4-BE49-F238E27FC236}">
                  <a16:creationId xmlns:a16="http://schemas.microsoft.com/office/drawing/2014/main" xmlns="" id="{34BC5055-C77D-43CD-BB1D-A77B6779CD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7" name="Freeform: Shape 96">
              <a:extLst>
                <a:ext uri="{FF2B5EF4-FFF2-40B4-BE49-F238E27FC236}">
                  <a16:creationId xmlns:a16="http://schemas.microsoft.com/office/drawing/2014/main" xmlns="" id="{DB12D0B8-9385-489A-85AE-3D14AD0BA2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xmlns="" id="{D158A14A-147E-4130-A5E2-38FD84B18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99" name="Freeform: Shape 98">
              <a:extLst>
                <a:ext uri="{FF2B5EF4-FFF2-40B4-BE49-F238E27FC236}">
                  <a16:creationId xmlns:a16="http://schemas.microsoft.com/office/drawing/2014/main" xmlns="" id="{75B8B1EB-5E2B-472C-AE60-2EC5961F16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xmlns="" id="{B4F5BD77-58D7-4B61-A666-1B4139A63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xmlns="" id="{F5CBEC6B-EDB6-40B8-8771-E5AF41B8D6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xmlns="" id="{91BD0EE8-AA47-4044-9251-9F5A4B820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04" name="Graphic 157">
            <a:extLst>
              <a:ext uri="{FF2B5EF4-FFF2-40B4-BE49-F238E27FC236}">
                <a16:creationId xmlns:a16="http://schemas.microsoft.com/office/drawing/2014/main" xmlns="" id="{C3279E8D-2BAA-4CB1-834B-09FADD54DE5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610600" y="3276600"/>
            <a:ext cx="3529260" cy="3581397"/>
            <a:chOff x="4114800" y="1423987"/>
            <a:chExt cx="3961542" cy="4007547"/>
          </a:xfrm>
          <a:noFill/>
        </p:grpSpPr>
        <p:sp>
          <p:nvSpPr>
            <p:cNvPr id="105" name="Freeform: Shape 104">
              <a:extLst>
                <a:ext uri="{FF2B5EF4-FFF2-40B4-BE49-F238E27FC236}">
                  <a16:creationId xmlns:a16="http://schemas.microsoft.com/office/drawing/2014/main" xmlns="" id="{3456F18E-4F61-486D-9CD6-65B30372C5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xmlns="" id="{318DDF45-08F0-46B6-A0B7-133735C94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xmlns="" id="{B9D0CC0F-710D-43F4-BC86-76376742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xmlns="" id="{6FB36AB6-CB81-495A-8A33-C0BCE67D6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xmlns="" id="{1993F7E6-ABF6-482D-BEA5-B4E607DDB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0" name="Freeform: Shape 109">
              <a:extLst>
                <a:ext uri="{FF2B5EF4-FFF2-40B4-BE49-F238E27FC236}">
                  <a16:creationId xmlns:a16="http://schemas.microsoft.com/office/drawing/2014/main" xmlns="" id="{DCA0B097-C21A-40B4-95E4-2FFA9697F8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1" name="Freeform: Shape 110">
              <a:extLst>
                <a:ext uri="{FF2B5EF4-FFF2-40B4-BE49-F238E27FC236}">
                  <a16:creationId xmlns:a16="http://schemas.microsoft.com/office/drawing/2014/main" xmlns="" id="{AB2AF0F5-7EAA-4BAB-8DE2-D84E124170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13" name="Rectangle 112">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5" name="Rectangle 114">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7" name="Rectangle 116">
            <a:extLst>
              <a:ext uri="{FF2B5EF4-FFF2-40B4-BE49-F238E27FC236}">
                <a16:creationId xmlns:a16="http://schemas.microsoft.com/office/drawing/2014/main" xmlns="" id="{16E12301-1C96-4D15-9838-D5B894B22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xmlns="" id="{98A6DC0C-71F3-48EA-8968-D23EC5B4C50E}"/>
              </a:ext>
            </a:extLst>
          </p:cNvPr>
          <p:cNvPicPr>
            <a:picLocks noChangeAspect="1"/>
          </p:cNvPicPr>
          <p:nvPr/>
        </p:nvPicPr>
        <p:blipFill rotWithShape="1">
          <a:blip r:embed="rId2">
            <a:alphaModFix amt="60000"/>
            <a:extLst>
              <a:ext uri="{837473B0-CC2E-450A-ABE3-18F120FF3D39}">
                <a1611:picAttrSrcUrl xmlns:a1611="http://schemas.microsoft.com/office/drawing/2016/11/main" xmlns="" r:id="rId3"/>
              </a:ext>
            </a:extLst>
          </a:blip>
          <a:srcRect r="-1" b="15725"/>
          <a:stretch/>
        </p:blipFill>
        <p:spPr>
          <a:xfrm>
            <a:off x="18599" y="-3750"/>
            <a:ext cx="12188932" cy="6856614"/>
          </a:xfrm>
          <a:prstGeom prst="rect">
            <a:avLst/>
          </a:prstGeom>
        </p:spPr>
      </p:pic>
      <p:grpSp>
        <p:nvGrpSpPr>
          <p:cNvPr id="119" name="Top Left">
            <a:extLst>
              <a:ext uri="{FF2B5EF4-FFF2-40B4-BE49-F238E27FC236}">
                <a16:creationId xmlns:a16="http://schemas.microsoft.com/office/drawing/2014/main" xmlns="" id="{D7A5FD75-4B35-4162-9304-5694912558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20" name="Freeform: Shape 119">
              <a:extLst>
                <a:ext uri="{FF2B5EF4-FFF2-40B4-BE49-F238E27FC236}">
                  <a16:creationId xmlns:a16="http://schemas.microsoft.com/office/drawing/2014/main" xmlns="" id="{A5107DF9-40C8-458E-82E1-523137E7A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21" name="Freeform: Shape 120">
              <a:extLst>
                <a:ext uri="{FF2B5EF4-FFF2-40B4-BE49-F238E27FC236}">
                  <a16:creationId xmlns:a16="http://schemas.microsoft.com/office/drawing/2014/main" xmlns="" id="{5BD83295-4F37-4B80-AF77-1798FB80C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22" name="Freeform: Shape 121">
              <a:extLst>
                <a:ext uri="{FF2B5EF4-FFF2-40B4-BE49-F238E27FC236}">
                  <a16:creationId xmlns:a16="http://schemas.microsoft.com/office/drawing/2014/main" xmlns="" id="{65888C74-4F56-4347-8944-E676A3C89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23" name="Freeform: Shape 122">
              <a:extLst>
                <a:ext uri="{FF2B5EF4-FFF2-40B4-BE49-F238E27FC236}">
                  <a16:creationId xmlns:a16="http://schemas.microsoft.com/office/drawing/2014/main" xmlns="" id="{A69429CD-28C1-4DC7-84AD-4421A0AC8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124" name="Freeform: Shape 123">
              <a:extLst>
                <a:ext uri="{FF2B5EF4-FFF2-40B4-BE49-F238E27FC236}">
                  <a16:creationId xmlns:a16="http://schemas.microsoft.com/office/drawing/2014/main" xmlns="" id="{762D63CF-41E9-4561-A945-E199ABE7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125" name="Freeform: Shape 124">
              <a:extLst>
                <a:ext uri="{FF2B5EF4-FFF2-40B4-BE49-F238E27FC236}">
                  <a16:creationId xmlns:a16="http://schemas.microsoft.com/office/drawing/2014/main" xmlns="" id="{0C95C339-F16B-492F-903D-A6855F56E1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126" name="Freeform: Shape 125">
              <a:extLst>
                <a:ext uri="{FF2B5EF4-FFF2-40B4-BE49-F238E27FC236}">
                  <a16:creationId xmlns:a16="http://schemas.microsoft.com/office/drawing/2014/main" xmlns="" id="{E85BC65A-0C9A-45A6-B18B-5E020CE983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le 1"/>
          <p:cNvSpPr>
            <a:spLocks noGrp="1"/>
          </p:cNvSpPr>
          <p:nvPr>
            <p:ph type="ctrTitle"/>
          </p:nvPr>
        </p:nvSpPr>
        <p:spPr>
          <a:xfrm>
            <a:off x="564251" y="4307577"/>
            <a:ext cx="2895038" cy="2440255"/>
          </a:xfrm>
        </p:spPr>
        <p:txBody>
          <a:bodyPr vert="horz" lIns="91440" tIns="45720" rIns="91440" bIns="45720" rtlCol="0" anchor="ctr">
            <a:normAutofit/>
          </a:bodyPr>
          <a:lstStyle/>
          <a:p>
            <a:pPr algn="l"/>
            <a:r>
              <a:rPr lang="en-US" sz="4400" kern="1200">
                <a:solidFill>
                  <a:srgbClr val="FFFFFF"/>
                </a:solidFill>
                <a:latin typeface="+mj-lt"/>
                <a:ea typeface="+mj-ea"/>
                <a:cs typeface="+mj-cs"/>
              </a:rPr>
              <a:t>Junior Cycle Music</a:t>
            </a:r>
          </a:p>
        </p:txBody>
      </p:sp>
      <p:grpSp>
        <p:nvGrpSpPr>
          <p:cNvPr id="128" name="Bottom Right">
            <a:extLst>
              <a:ext uri="{FF2B5EF4-FFF2-40B4-BE49-F238E27FC236}">
                <a16:creationId xmlns:a16="http://schemas.microsoft.com/office/drawing/2014/main" xmlns="" id="{34676384-D846-461C-B8F3-BDB849B4A4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129" name="Graphic 157">
              <a:extLst>
                <a:ext uri="{FF2B5EF4-FFF2-40B4-BE49-F238E27FC236}">
                  <a16:creationId xmlns:a16="http://schemas.microsoft.com/office/drawing/2014/main" xmlns="" id="{50480E57-05E0-42B6-8693-191B4E9CF5F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7"/>
              <a:chOff x="4114800" y="1423987"/>
              <a:chExt cx="3961542" cy="4007547"/>
            </a:xfrm>
            <a:noFill/>
          </p:grpSpPr>
          <p:sp>
            <p:nvSpPr>
              <p:cNvPr id="131" name="Freeform: Shape 130">
                <a:extLst>
                  <a:ext uri="{FF2B5EF4-FFF2-40B4-BE49-F238E27FC236}">
                    <a16:creationId xmlns:a16="http://schemas.microsoft.com/office/drawing/2014/main" xmlns="" id="{1C989BD5-54F6-4747-83F1-81FCAEDAD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32" name="Freeform: Shape 131">
                <a:extLst>
                  <a:ext uri="{FF2B5EF4-FFF2-40B4-BE49-F238E27FC236}">
                    <a16:creationId xmlns:a16="http://schemas.microsoft.com/office/drawing/2014/main" xmlns="" id="{6D7EE029-E135-4899-AC49-78D6946CD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33" name="Freeform: Shape 132">
                <a:extLst>
                  <a:ext uri="{FF2B5EF4-FFF2-40B4-BE49-F238E27FC236}">
                    <a16:creationId xmlns:a16="http://schemas.microsoft.com/office/drawing/2014/main" xmlns="" id="{4C9494D7-A3EA-4A41-8910-6B6FE95E5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34" name="Freeform: Shape 133">
                <a:extLst>
                  <a:ext uri="{FF2B5EF4-FFF2-40B4-BE49-F238E27FC236}">
                    <a16:creationId xmlns:a16="http://schemas.microsoft.com/office/drawing/2014/main" xmlns="" id="{89E7F2B7-DEB2-4B2A-99F9-10622D09E1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35" name="Freeform: Shape 134">
                <a:extLst>
                  <a:ext uri="{FF2B5EF4-FFF2-40B4-BE49-F238E27FC236}">
                    <a16:creationId xmlns:a16="http://schemas.microsoft.com/office/drawing/2014/main" xmlns="" id="{9DACD4DB-BAF5-43DD-8CC8-4200A16D6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36" name="Freeform: Shape 135">
                <a:extLst>
                  <a:ext uri="{FF2B5EF4-FFF2-40B4-BE49-F238E27FC236}">
                    <a16:creationId xmlns:a16="http://schemas.microsoft.com/office/drawing/2014/main" xmlns="" id="{6532D7D7-91B4-4F7C-B38E-5BBD5F3B4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37" name="Freeform: Shape 136">
                <a:extLst>
                  <a:ext uri="{FF2B5EF4-FFF2-40B4-BE49-F238E27FC236}">
                    <a16:creationId xmlns:a16="http://schemas.microsoft.com/office/drawing/2014/main" xmlns="" id="{2B7428A0-A810-46D6-9CC7-2475B2DF6E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30" name="Freeform: Shape 129">
              <a:extLst>
                <a:ext uri="{FF2B5EF4-FFF2-40B4-BE49-F238E27FC236}">
                  <a16:creationId xmlns:a16="http://schemas.microsoft.com/office/drawing/2014/main" xmlns="" id="{9C4A0E07-B9C5-49FB-B94A-B28D740C74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p:cNvSpPr>
            <a:spLocks noGrp="1"/>
          </p:cNvSpPr>
          <p:nvPr>
            <p:ph type="subTitle" idx="1"/>
          </p:nvPr>
        </p:nvSpPr>
        <p:spPr>
          <a:xfrm>
            <a:off x="8783296" y="1330387"/>
            <a:ext cx="3180736" cy="6612964"/>
          </a:xfrm>
        </p:spPr>
        <p:txBody>
          <a:bodyPr vert="horz" lIns="91440" tIns="45720" rIns="91440" bIns="45720" rtlCol="0" anchor="ctr">
            <a:normAutofit lnSpcReduction="10000"/>
          </a:bodyPr>
          <a:lstStyle/>
          <a:p>
            <a:pPr algn="l">
              <a:lnSpc>
                <a:spcPct val="100000"/>
              </a:lnSpc>
            </a:pPr>
            <a:r>
              <a:rPr lang="en-US" sz="1400">
                <a:solidFill>
                  <a:srgbClr val="FFFFFF"/>
                </a:solidFill>
              </a:rPr>
              <a:t>Aim</a:t>
            </a:r>
            <a:endParaRPr lang="en-US" sz="1400" u="sng">
              <a:solidFill>
                <a:srgbClr val="FFFFFF"/>
              </a:solidFill>
              <a:cs typeface="Arial"/>
            </a:endParaRPr>
          </a:p>
          <a:p>
            <a:pPr algn="l">
              <a:lnSpc>
                <a:spcPct val="100000"/>
              </a:lnSpc>
            </a:pPr>
            <a:r>
              <a:rPr lang="en-US" sz="1400">
                <a:solidFill>
                  <a:srgbClr val="FFFFFF"/>
                </a:solidFill>
              </a:rPr>
              <a:t>This music specification aims to contribute to the development of artistic awareness and understanding, self-expression, self-esteem, imagination and multicultural sensitivity, and therefore, to the development of the whole person. Students will develop the knowledge, skills and understanding necessary to produce and engage with authentic and original music, that is both theirs and the music of others. In doing so, they will develop the music literacy, critical skills and language necessary to engage with today’s musical world.</a:t>
            </a:r>
            <a:endParaRPr lang="en-US" sz="1400">
              <a:solidFill>
                <a:srgbClr val="FFFFFF"/>
              </a:solidFill>
              <a:cs typeface="Arial"/>
            </a:endParaRPr>
          </a:p>
          <a:p>
            <a:pPr algn="l">
              <a:lnSpc>
                <a:spcPct val="100000"/>
              </a:lnSpc>
            </a:pPr>
            <a:r>
              <a:rPr lang="en-US" sz="1400">
                <a:solidFill>
                  <a:srgbClr val="FFFFFF"/>
                </a:solidFill>
              </a:rPr>
              <a:t>Overview</a:t>
            </a:r>
            <a:endParaRPr lang="en-US" sz="1400">
              <a:solidFill>
                <a:srgbClr val="FFFFFF"/>
              </a:solidFill>
              <a:cs typeface="Arial"/>
            </a:endParaRPr>
          </a:p>
          <a:p>
            <a:pPr algn="l">
              <a:lnSpc>
                <a:spcPct val="100000"/>
              </a:lnSpc>
            </a:pPr>
            <a:r>
              <a:rPr lang="en-US" sz="1400">
                <a:solidFill>
                  <a:srgbClr val="FFFFFF"/>
                </a:solidFill>
              </a:rPr>
              <a:t>The specification for Junior Cycle Music focuses on giving students the opportunity to develop their musical knowledge, skills and cultural awareness through the practical and cognitive engagement with music. This can be achieved through the three interconnected strands: Procedural knowledge, Innovate and ideate and Culture and context. A student will experience learning in each of these three strands as they progress through their junior cycle.</a:t>
            </a:r>
            <a:endParaRPr lang="en-US" sz="1400">
              <a:solidFill>
                <a:srgbClr val="FFFFFF"/>
              </a:solidFill>
              <a:cs typeface="Arial"/>
            </a:endParaRPr>
          </a:p>
          <a:p>
            <a:pPr indent="-228600" algn="l">
              <a:lnSpc>
                <a:spcPct val="100000"/>
              </a:lnSpc>
              <a:buFont typeface="Avenir Next LT Pro" panose="020B0504020202020204" pitchFamily="34" charset="0"/>
              <a:buChar char="+"/>
            </a:pPr>
            <a:endParaRPr lang="en-US" sz="1400">
              <a:solidFill>
                <a:srgbClr val="FFFFFF"/>
              </a:solidFill>
            </a:endParaRPr>
          </a:p>
          <a:p>
            <a:pPr indent="-228600" algn="l">
              <a:lnSpc>
                <a:spcPct val="100000"/>
              </a:lnSpc>
              <a:buFont typeface="Avenir Next LT Pro" panose="020B0504020202020204" pitchFamily="34" charset="0"/>
              <a:buChar char="+"/>
            </a:pPr>
            <a:endParaRPr lang="en-US" sz="1400">
              <a:solidFill>
                <a:srgbClr val="FFFFFF"/>
              </a:solidFill>
            </a:endParaRPr>
          </a:p>
          <a:p>
            <a:pPr indent="-228600" algn="l">
              <a:lnSpc>
                <a:spcPct val="100000"/>
              </a:lnSpc>
              <a:buFont typeface="Avenir Next LT Pro" panose="020B0504020202020204" pitchFamily="34" charset="0"/>
              <a:buChar char="+"/>
            </a:pPr>
            <a:endParaRPr lang="en-US" sz="1400">
              <a:solidFill>
                <a:srgbClr val="FFFFFF"/>
              </a:solidFill>
            </a:endParaRPr>
          </a:p>
          <a:p>
            <a:pPr indent="-228600" algn="l">
              <a:lnSpc>
                <a:spcPct val="100000"/>
              </a:lnSpc>
              <a:buFont typeface="Avenir Next LT Pro" panose="020B0504020202020204" pitchFamily="34" charset="0"/>
              <a:buChar char="+"/>
            </a:pPr>
            <a:endParaRPr lang="en-US" sz="1400">
              <a:solidFill>
                <a:srgbClr val="FFFFFF"/>
              </a:solidFill>
            </a:endParaRPr>
          </a:p>
          <a:p>
            <a:pPr indent="-228600" algn="l">
              <a:lnSpc>
                <a:spcPct val="100000"/>
              </a:lnSpc>
              <a:buFont typeface="Avenir Next LT Pro" panose="020B0504020202020204" pitchFamily="34" charset="0"/>
              <a:buChar char="+"/>
            </a:pPr>
            <a:endParaRPr lang="en-US" sz="1400">
              <a:solidFill>
                <a:srgbClr val="FFFFFF"/>
              </a:solidFill>
            </a:endParaRPr>
          </a:p>
          <a:p>
            <a:pPr indent="-228600" algn="l">
              <a:lnSpc>
                <a:spcPct val="100000"/>
              </a:lnSpc>
              <a:buFont typeface="Avenir Next LT Pro" panose="020B0504020202020204" pitchFamily="34" charset="0"/>
              <a:buChar char="+"/>
            </a:pPr>
            <a:endParaRPr lang="en-US" sz="1400">
              <a:solidFill>
                <a:srgbClr val="FFFFFF"/>
              </a:solidFill>
            </a:endParaRPr>
          </a:p>
          <a:p>
            <a:pPr indent="-228600" algn="l">
              <a:lnSpc>
                <a:spcPct val="100000"/>
              </a:lnSpc>
              <a:buFont typeface="Avenir Next LT Pro" panose="020B0504020202020204" pitchFamily="34" charset="0"/>
              <a:buChar char="+"/>
            </a:pPr>
            <a:endParaRPr lang="en-US" sz="1400">
              <a:solidFill>
                <a:srgbClr val="FFFFFF"/>
              </a:solidFill>
            </a:endParaRPr>
          </a:p>
        </p:txBody>
      </p:sp>
      <p:sp>
        <p:nvSpPr>
          <p:cNvPr id="5" name="TextBox 4">
            <a:extLst>
              <a:ext uri="{FF2B5EF4-FFF2-40B4-BE49-F238E27FC236}">
                <a16:creationId xmlns:a16="http://schemas.microsoft.com/office/drawing/2014/main" xmlns="" id="{D32489A7-13DB-4AF3-A03F-7B120B2BDC7B}"/>
              </a:ext>
            </a:extLst>
          </p:cNvPr>
          <p:cNvSpPr txBox="1"/>
          <p:nvPr/>
        </p:nvSpPr>
        <p:spPr>
          <a:xfrm>
            <a:off x="181156" y="589251"/>
            <a:ext cx="8262556"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400" dirty="0">
                <a:solidFill>
                  <a:schemeClr val="bg1"/>
                </a:solidFill>
                <a:cs typeface="Arial"/>
              </a:rPr>
              <a:t>Students begin their</a:t>
            </a:r>
            <a:r>
              <a:rPr lang="en-US" sz="1400" dirty="0">
                <a:cs typeface="Arial"/>
              </a:rPr>
              <a:t/>
            </a:r>
            <a:br>
              <a:rPr lang="en-US" sz="1400" dirty="0">
                <a:cs typeface="Arial"/>
              </a:rPr>
            </a:br>
            <a:r>
              <a:rPr lang="en-US" sz="1400" dirty="0">
                <a:solidFill>
                  <a:schemeClr val="bg1"/>
                </a:solidFill>
                <a:cs typeface="Arial"/>
              </a:rPr>
              <a:t>musical journey in first year with a broad introduction to the key skills of performance, composition and music appreciation. The course is guided by 36 learning outcomes as set out in the new Junior Cycle music specification. </a:t>
            </a:r>
            <a:r>
              <a:rPr lang="en-US" sz="1400" dirty="0">
                <a:solidFill>
                  <a:schemeClr val="bg1"/>
                </a:solidFill>
                <a:ea typeface="+mn-lt"/>
                <a:cs typeface="+mn-lt"/>
              </a:rPr>
              <a:t>Learning outcomes are statements that describe what knowledge, understanding, skills and values students should be able to demonstrate having studied music in junior cycle.</a:t>
            </a:r>
            <a:endParaRPr lang="en-US" sz="1400" dirty="0">
              <a:solidFill>
                <a:schemeClr val="bg1"/>
              </a:solidFill>
              <a:cs typeface="Arial"/>
            </a:endParaRPr>
          </a:p>
          <a:p>
            <a:pPr algn="ctr">
              <a:spcAft>
                <a:spcPts val="600"/>
              </a:spcAft>
            </a:pPr>
            <a:r>
              <a:rPr lang="en-US" sz="1400" dirty="0">
                <a:solidFill>
                  <a:schemeClr val="bg1"/>
                </a:solidFill>
                <a:cs typeface="Arial"/>
              </a:rPr>
              <a:t>•</a:t>
            </a:r>
          </a:p>
          <a:p>
            <a:pPr algn="ctr">
              <a:spcAft>
                <a:spcPts val="600"/>
              </a:spcAft>
            </a:pPr>
            <a:r>
              <a:rPr lang="en-US" sz="1400" dirty="0">
                <a:solidFill>
                  <a:schemeClr val="bg1"/>
                </a:solidFill>
                <a:cs typeface="Arial"/>
              </a:rPr>
              <a:t>In second and third year the students build on their foundational knowledge by exploring the 36 outcomes in greater detail. </a:t>
            </a:r>
            <a:r>
              <a:rPr lang="en-US" sz="1400" dirty="0">
                <a:solidFill>
                  <a:schemeClr val="bg1"/>
                </a:solidFill>
                <a:ea typeface="+mn-lt"/>
                <a:cs typeface="+mn-lt"/>
              </a:rPr>
              <a:t>The specification stresses that the learning outcomes are for three years and therefore the learning outcomes focused on at a point in time will not have been ‘completed’ but will continue to support the students’ learning in music up to the end of junior cycle. </a:t>
            </a:r>
          </a:p>
          <a:p>
            <a:pPr algn="ctr">
              <a:spcAft>
                <a:spcPts val="600"/>
              </a:spcAft>
            </a:pPr>
            <a:r>
              <a:rPr lang="en-US" sz="1400" dirty="0">
                <a:solidFill>
                  <a:schemeClr val="bg1"/>
                </a:solidFill>
                <a:cs typeface="Arial"/>
                <a:hlinkClick r:id="rId4">
                  <a:extLst>
                    <a:ext uri="{A12FA001-AC4F-418D-AE19-62706E023703}">
                      <ahyp:hlinkClr xmlns:ahyp="http://schemas.microsoft.com/office/drawing/2018/hyperlinkcolor" xmlns="" val="tx"/>
                    </a:ext>
                  </a:extLst>
                </a:hlinkClick>
              </a:rPr>
              <a:t>Detailed list of  learning outcomes</a:t>
            </a:r>
            <a:endParaRPr lang="en-US" sz="1400" dirty="0">
              <a:solidFill>
                <a:schemeClr val="bg1"/>
              </a:solidFill>
              <a:cs typeface="Arial"/>
            </a:endParaRPr>
          </a:p>
          <a:p>
            <a:pPr algn="ctr">
              <a:spcAft>
                <a:spcPts val="600"/>
              </a:spcAft>
            </a:pPr>
            <a:r>
              <a:rPr lang="en-US" sz="1400" dirty="0">
                <a:solidFill>
                  <a:schemeClr val="bg1"/>
                </a:solidFill>
                <a:cs typeface="Arial"/>
              </a:rPr>
              <a:t>•</a:t>
            </a:r>
          </a:p>
          <a:p>
            <a:pPr algn="ctr">
              <a:spcAft>
                <a:spcPts val="600"/>
              </a:spcAft>
            </a:pPr>
            <a:endParaRPr lang="en-US" sz="1400" dirty="0">
              <a:solidFill>
                <a:schemeClr val="bg1"/>
              </a:solidFill>
              <a:cs typeface="Arial"/>
            </a:endParaRPr>
          </a:p>
          <a:p>
            <a:pPr algn="ctr">
              <a:spcAft>
                <a:spcPts val="600"/>
              </a:spcAft>
            </a:pPr>
            <a:endParaRPr lang="en-US" dirty="0">
              <a:solidFill>
                <a:schemeClr val="bg1"/>
              </a:solidFill>
              <a:cs typeface="Arial"/>
            </a:endParaRPr>
          </a:p>
        </p:txBody>
      </p:sp>
      <p:sp>
        <p:nvSpPr>
          <p:cNvPr id="10" name="TextBox 9">
            <a:extLst>
              <a:ext uri="{FF2B5EF4-FFF2-40B4-BE49-F238E27FC236}">
                <a16:creationId xmlns:a16="http://schemas.microsoft.com/office/drawing/2014/main" xmlns="" id="{3BFE5AAA-651F-48D0-919E-E95724306CC6}"/>
              </a:ext>
            </a:extLst>
          </p:cNvPr>
          <p:cNvSpPr txBox="1"/>
          <p:nvPr/>
        </p:nvSpPr>
        <p:spPr>
          <a:xfrm>
            <a:off x="9756876" y="6656569"/>
            <a:ext cx="243207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xmlns="" val="tx"/>
                    </a:ext>
                  </a:extLst>
                </a:hlinkClick>
              </a:rPr>
              <a:t>CC BY</a:t>
            </a:r>
            <a:r>
              <a:rPr lang="en-US" sz="700">
                <a:solidFill>
                  <a:srgbClr val="FFFFFF"/>
                </a:solidFill>
              </a:rPr>
              <a:t>.</a:t>
            </a:r>
          </a:p>
        </p:txBody>
      </p:sp>
    </p:spTree>
    <p:extLst>
      <p:ext uri="{BB962C8B-B14F-4D97-AF65-F5344CB8AC3E}">
        <p14:creationId xmlns:p14="http://schemas.microsoft.com/office/powerpoint/2010/main" val="3622625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247A131F-D5DE-41A5-B4CF-4F345319B4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 name="Freeform: Shape 9">
            <a:extLst>
              <a:ext uri="{FF2B5EF4-FFF2-40B4-BE49-F238E27FC236}">
                <a16:creationId xmlns:a16="http://schemas.microsoft.com/office/drawing/2014/main" xmlns="" id="{3AF4666D-BD98-40A5-A75F-478B98201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 name="Freeform: Shape 11">
            <a:extLst>
              <a:ext uri="{FF2B5EF4-FFF2-40B4-BE49-F238E27FC236}">
                <a16:creationId xmlns:a16="http://schemas.microsoft.com/office/drawing/2014/main" xmlns="" id="{68680585-71F9-4721-A998-4974171D2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9" name="Freeform: Shape 13">
            <a:extLst>
              <a:ext uri="{FF2B5EF4-FFF2-40B4-BE49-F238E27FC236}">
                <a16:creationId xmlns:a16="http://schemas.microsoft.com/office/drawing/2014/main" xmlns="" id="{12BC95C2-2EEC-4F59-ABA8-660B0D059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xmlns="" id="{03E9870D-4BBA-43AF-8D44-BBADF020CF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7" name="Freeform: Shape 16">
              <a:extLst>
                <a:ext uri="{FF2B5EF4-FFF2-40B4-BE49-F238E27FC236}">
                  <a16:creationId xmlns:a16="http://schemas.microsoft.com/office/drawing/2014/main" xmlns="" id="{34BC5055-C77D-43CD-BB1D-A77B6779CD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DB12D0B8-9385-489A-85AE-3D14AD0BA2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D158A14A-147E-4130-A5E2-38FD84B18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75B8B1EB-5E2B-472C-AE60-2EC5961F16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B4F5BD77-58D7-4B61-A666-1B4139A63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F5CBEC6B-EDB6-40B8-8771-E5AF41B8D6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91BD0EE8-AA47-4044-9251-9F5A4B820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3" name="Graphic 157">
            <a:extLst>
              <a:ext uri="{FF2B5EF4-FFF2-40B4-BE49-F238E27FC236}">
                <a16:creationId xmlns:a16="http://schemas.microsoft.com/office/drawing/2014/main" xmlns="" id="{C3279E8D-2BAA-4CB1-834B-09FADD54DE5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610600" y="3276600"/>
            <a:ext cx="3529260" cy="3581398"/>
            <a:chOff x="4114800" y="1423987"/>
            <a:chExt cx="3961542" cy="4007547"/>
          </a:xfrm>
          <a:noFill/>
        </p:grpSpPr>
        <p:sp>
          <p:nvSpPr>
            <p:cNvPr id="26" name="Freeform: Shape 25">
              <a:extLst>
                <a:ext uri="{FF2B5EF4-FFF2-40B4-BE49-F238E27FC236}">
                  <a16:creationId xmlns:a16="http://schemas.microsoft.com/office/drawing/2014/main" xmlns="" id="{3456F18E-4F61-486D-9CD6-65B30372C5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xmlns="" id="{318DDF45-08F0-46B6-A0B7-133735C94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B9D0CC0F-710D-43F4-BC86-76376742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6FB36AB6-CB81-495A-8A33-C0BCE67D6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1993F7E6-ABF6-482D-BEA5-B4E607DDB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DCA0B097-C21A-40B4-95E4-2FFA9697F8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AB2AF0F5-7EAA-4BAB-8DE2-D84E124170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5" name="Rectangle 33">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35">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7">
            <a:extLst>
              <a:ext uri="{FF2B5EF4-FFF2-40B4-BE49-F238E27FC236}">
                <a16:creationId xmlns:a16="http://schemas.microsoft.com/office/drawing/2014/main" xmlns="" id="{16E12301-1C96-4D15-9838-D5B894B22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 descr="Head of bass guitar">
            <a:extLst>
              <a:ext uri="{FF2B5EF4-FFF2-40B4-BE49-F238E27FC236}">
                <a16:creationId xmlns:a16="http://schemas.microsoft.com/office/drawing/2014/main" xmlns="" id="{CECD6A8C-C0F2-4555-B273-22F2CE93CDA6}"/>
              </a:ext>
            </a:extLst>
          </p:cNvPr>
          <p:cNvPicPr>
            <a:picLocks noChangeAspect="1"/>
          </p:cNvPicPr>
          <p:nvPr/>
        </p:nvPicPr>
        <p:blipFill rotWithShape="1">
          <a:blip r:embed="rId2">
            <a:alphaModFix amt="60000"/>
          </a:blip>
          <a:srcRect t="6323" r="6" b="8723"/>
          <a:stretch/>
        </p:blipFill>
        <p:spPr>
          <a:xfrm>
            <a:off x="21" y="14387"/>
            <a:ext cx="12188932" cy="6856614"/>
          </a:xfrm>
          <a:prstGeom prst="rect">
            <a:avLst/>
          </a:prstGeom>
        </p:spPr>
      </p:pic>
      <p:grpSp>
        <p:nvGrpSpPr>
          <p:cNvPr id="40" name="Top Left">
            <a:extLst>
              <a:ext uri="{FF2B5EF4-FFF2-40B4-BE49-F238E27FC236}">
                <a16:creationId xmlns:a16="http://schemas.microsoft.com/office/drawing/2014/main" xmlns="" id="{D7A5FD75-4B35-4162-9304-5694912558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41" name="Freeform: Shape 40">
              <a:extLst>
                <a:ext uri="{FF2B5EF4-FFF2-40B4-BE49-F238E27FC236}">
                  <a16:creationId xmlns:a16="http://schemas.microsoft.com/office/drawing/2014/main" xmlns="" id="{A5107DF9-40C8-458E-82E1-523137E7A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xmlns="" id="{5BD83295-4F37-4B80-AF77-1798FB80C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xmlns="" id="{65888C74-4F56-4347-8944-E676A3C89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xmlns="" id="{A69429CD-28C1-4DC7-84AD-4421A0AC8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xmlns="" id="{762D63CF-41E9-4561-A945-E199ABE7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xmlns="" id="{0C95C339-F16B-492F-903D-A6855F56E1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xmlns="" id="{E85BC65A-0C9A-45A6-B18B-5E020CE983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grpSp>
        <p:nvGrpSpPr>
          <p:cNvPr id="49" name="Bottom Right">
            <a:extLst>
              <a:ext uri="{FF2B5EF4-FFF2-40B4-BE49-F238E27FC236}">
                <a16:creationId xmlns:a16="http://schemas.microsoft.com/office/drawing/2014/main" xmlns="" id="{34676384-D846-461C-B8F3-BDB849B4A4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50" name="Graphic 157">
              <a:extLst>
                <a:ext uri="{FF2B5EF4-FFF2-40B4-BE49-F238E27FC236}">
                  <a16:creationId xmlns:a16="http://schemas.microsoft.com/office/drawing/2014/main" xmlns="" id="{50480E57-05E0-42B6-8693-191B4E9CF5F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52" name="Freeform: Shape 51">
                <a:extLst>
                  <a:ext uri="{FF2B5EF4-FFF2-40B4-BE49-F238E27FC236}">
                    <a16:creationId xmlns:a16="http://schemas.microsoft.com/office/drawing/2014/main" xmlns="" id="{1C989BD5-54F6-4747-83F1-81FCAEDAD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xmlns="" id="{6D7EE029-E135-4899-AC49-78D6946CD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xmlns="" id="{4C9494D7-A3EA-4A41-8910-6B6FE95E5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xmlns="" id="{89E7F2B7-DEB2-4B2A-99F9-10622D09E1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xmlns="" id="{9DACD4DB-BAF5-43DD-8CC8-4200A16D6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xmlns="" id="{6532D7D7-91B4-4F7C-B38E-5BBD5F3B4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xmlns="" id="{2B7428A0-A810-46D6-9CC7-2475B2DF6E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1" name="Freeform: Shape 50">
              <a:extLst>
                <a:ext uri="{FF2B5EF4-FFF2-40B4-BE49-F238E27FC236}">
                  <a16:creationId xmlns:a16="http://schemas.microsoft.com/office/drawing/2014/main" xmlns="" id="{9C4A0E07-B9C5-49FB-B94A-B28D740C74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xmlns="" id="{314387AC-46CC-4F55-955B-5E9DD9C66AE5}"/>
              </a:ext>
            </a:extLst>
          </p:cNvPr>
          <p:cNvSpPr txBox="1"/>
          <p:nvPr/>
        </p:nvSpPr>
        <p:spPr>
          <a:xfrm>
            <a:off x="2200" y="95984"/>
            <a:ext cx="12191996" cy="6955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u="sng" dirty="0">
                <a:solidFill>
                  <a:schemeClr val="bg1"/>
                </a:solidFill>
                <a:cs typeface="Arial"/>
              </a:rPr>
              <a:t>First Year</a:t>
            </a:r>
            <a:r>
              <a:rPr lang="en-US" sz="1200" u="sng" dirty="0">
                <a:solidFill>
                  <a:schemeClr val="bg1"/>
                </a:solidFill>
                <a:cs typeface="Arial"/>
              </a:rPr>
              <a:t> </a:t>
            </a:r>
          </a:p>
          <a:p>
            <a:pPr algn="ctr"/>
            <a:endParaRPr lang="en-US" sz="1000" dirty="0">
              <a:solidFill>
                <a:schemeClr val="bg1"/>
              </a:solidFill>
              <a:cs typeface="Arial"/>
            </a:endParaRPr>
          </a:p>
          <a:p>
            <a:pPr algn="ctr"/>
            <a:r>
              <a:rPr lang="en-US" sz="1000" b="1" dirty="0">
                <a:solidFill>
                  <a:schemeClr val="bg1"/>
                </a:solidFill>
                <a:cs typeface="Arial"/>
              </a:rPr>
              <a:t>Practical musicianship (monthly)</a:t>
            </a:r>
          </a:p>
          <a:p>
            <a:pPr algn="ctr"/>
            <a:r>
              <a:rPr lang="en-US" sz="1000" dirty="0">
                <a:solidFill>
                  <a:schemeClr val="bg1"/>
                </a:solidFill>
                <a:cs typeface="Arial"/>
              </a:rPr>
              <a:t>All students come together to perform music in a fun, supportive setting (this can be individual or as part of a group). This provides essential performing opportunities that will help develop key skills as a musician.</a:t>
            </a:r>
          </a:p>
          <a:p>
            <a:pPr algn="ctr"/>
            <a:r>
              <a:rPr lang="en-US" sz="1000" dirty="0">
                <a:solidFill>
                  <a:schemeClr val="bg1"/>
                </a:solidFill>
                <a:cs typeface="Arial"/>
              </a:rPr>
              <a:t>•</a:t>
            </a:r>
          </a:p>
          <a:p>
            <a:pPr algn="ctr"/>
            <a:r>
              <a:rPr lang="en-US" sz="1000" b="1" dirty="0">
                <a:solidFill>
                  <a:schemeClr val="bg1"/>
                </a:solidFill>
                <a:cs typeface="Arial"/>
              </a:rPr>
              <a:t>Routine class assessments</a:t>
            </a:r>
          </a:p>
          <a:p>
            <a:pPr algn="ctr"/>
            <a:r>
              <a:rPr lang="en-US" sz="1000" dirty="0">
                <a:solidFill>
                  <a:schemeClr val="bg1"/>
                </a:solidFill>
                <a:cs typeface="Arial"/>
              </a:rPr>
              <a:t>As the students explore the exciting new specification for music, they are given regular opportunities to reflect and appraise their progress on an ongoing basis.</a:t>
            </a:r>
          </a:p>
          <a:p>
            <a:pPr algn="ctr"/>
            <a:r>
              <a:rPr lang="en-US" sz="1000" dirty="0">
                <a:solidFill>
                  <a:schemeClr val="bg1"/>
                </a:solidFill>
                <a:cs typeface="Arial"/>
              </a:rPr>
              <a:t>•</a:t>
            </a:r>
          </a:p>
          <a:p>
            <a:pPr algn="ctr"/>
            <a:r>
              <a:rPr lang="en-US" sz="1000" b="1" dirty="0">
                <a:solidFill>
                  <a:schemeClr val="bg1"/>
                </a:solidFill>
                <a:cs typeface="Arial"/>
              </a:rPr>
              <a:t>In-house exams</a:t>
            </a:r>
          </a:p>
          <a:p>
            <a:pPr algn="ctr"/>
            <a:r>
              <a:rPr lang="en-US" sz="1000" dirty="0">
                <a:solidFill>
                  <a:schemeClr val="bg1"/>
                </a:solidFill>
                <a:cs typeface="Arial"/>
              </a:rPr>
              <a:t>Toward the end of each term in-house exams take place offering the students an opportunity to consolidate the work to date. </a:t>
            </a:r>
          </a:p>
          <a:p>
            <a:pPr algn="ctr"/>
            <a:endParaRPr lang="en-US" sz="1000" dirty="0">
              <a:solidFill>
                <a:schemeClr val="bg1"/>
              </a:solidFill>
              <a:cs typeface="Arial"/>
            </a:endParaRPr>
          </a:p>
          <a:p>
            <a:pPr algn="ctr"/>
            <a:r>
              <a:rPr lang="en-US" sz="1200" b="1" u="sng" dirty="0">
                <a:solidFill>
                  <a:schemeClr val="bg1"/>
                </a:solidFill>
                <a:ea typeface="+mn-lt"/>
                <a:cs typeface="+mn-lt"/>
              </a:rPr>
              <a:t>Second Year</a:t>
            </a:r>
          </a:p>
          <a:p>
            <a:pPr algn="ctr"/>
            <a:r>
              <a:rPr lang="en-US" sz="1000" dirty="0">
                <a:solidFill>
                  <a:schemeClr val="bg1"/>
                </a:solidFill>
                <a:ea typeface="+mn-lt"/>
                <a:cs typeface="+mn-lt"/>
              </a:rPr>
              <a:t>In addition to the assessment procedures of first year, the students will complete the first-of-two classroom based </a:t>
            </a:r>
            <a:r>
              <a:rPr lang="en-US" sz="1000" dirty="0" err="1">
                <a:solidFill>
                  <a:schemeClr val="bg1"/>
                </a:solidFill>
                <a:ea typeface="+mn-lt"/>
                <a:cs typeface="+mn-lt"/>
              </a:rPr>
              <a:t>assesments</a:t>
            </a:r>
            <a:r>
              <a:rPr lang="en-US" sz="1000" dirty="0">
                <a:solidFill>
                  <a:schemeClr val="bg1"/>
                </a:solidFill>
                <a:ea typeface="+mn-lt"/>
                <a:cs typeface="+mn-lt"/>
              </a:rPr>
              <a:t> (CBAs). </a:t>
            </a:r>
          </a:p>
          <a:p>
            <a:pPr algn="ctr"/>
            <a:endParaRPr lang="en-US" sz="1000" dirty="0">
              <a:solidFill>
                <a:schemeClr val="bg1"/>
              </a:solidFill>
              <a:ea typeface="+mn-lt"/>
              <a:cs typeface="+mn-lt"/>
            </a:endParaRPr>
          </a:p>
          <a:p>
            <a:pPr algn="ctr"/>
            <a:r>
              <a:rPr lang="en-US" sz="1000" b="1" dirty="0">
                <a:solidFill>
                  <a:schemeClr val="bg1"/>
                </a:solidFill>
                <a:ea typeface="+mn-lt"/>
                <a:cs typeface="+mn-lt"/>
              </a:rPr>
              <a:t>CBA 1 – Composition portfolio</a:t>
            </a:r>
          </a:p>
          <a:p>
            <a:pPr algn="ctr"/>
            <a:r>
              <a:rPr lang="en-US" sz="1000" dirty="0">
                <a:solidFill>
                  <a:schemeClr val="bg1"/>
                </a:solidFill>
                <a:ea typeface="+mn-lt"/>
                <a:cs typeface="+mn-lt"/>
              </a:rPr>
              <a:t>This Classroom-Based Assessment offers students an opportunity to celebrate their achievements as creators of music artefacts, by compiling a collection of their musical ideas and creative expressions in a variety of genres and styles over time. </a:t>
            </a:r>
          </a:p>
          <a:p>
            <a:pPr algn="ctr"/>
            <a:r>
              <a:rPr lang="en-US" sz="1000" dirty="0">
                <a:solidFill>
                  <a:schemeClr val="bg1"/>
                </a:solidFill>
                <a:ea typeface="+mn-lt"/>
                <a:cs typeface="+mn-lt"/>
              </a:rPr>
              <a:t>Through this process students will develop their musical voice and their identity. When composing music for their chosen audience, students will learn how to bring an idea from concept to </a:t>
            </a:r>
            <a:r>
              <a:rPr lang="en-US" sz="1000" dirty="0" err="1">
                <a:solidFill>
                  <a:schemeClr val="bg1"/>
                </a:solidFill>
                <a:ea typeface="+mn-lt"/>
                <a:cs typeface="+mn-lt"/>
              </a:rPr>
              <a:t>realisation</a:t>
            </a:r>
            <a:r>
              <a:rPr lang="en-US" sz="1000" dirty="0">
                <a:solidFill>
                  <a:schemeClr val="bg1"/>
                </a:solidFill>
                <a:ea typeface="+mn-lt"/>
                <a:cs typeface="+mn-lt"/>
              </a:rPr>
              <a:t>. </a:t>
            </a:r>
          </a:p>
          <a:p>
            <a:pPr algn="ctr"/>
            <a:endParaRPr lang="en-US" sz="1000" dirty="0">
              <a:solidFill>
                <a:schemeClr val="bg1"/>
              </a:solidFill>
              <a:ea typeface="+mn-lt"/>
              <a:cs typeface="+mn-lt"/>
            </a:endParaRPr>
          </a:p>
          <a:p>
            <a:pPr algn="ctr"/>
            <a:r>
              <a:rPr lang="en-US" sz="1200" b="1" u="sng" dirty="0">
                <a:solidFill>
                  <a:schemeClr val="bg1"/>
                </a:solidFill>
                <a:ea typeface="+mn-lt"/>
                <a:cs typeface="+mn-lt"/>
              </a:rPr>
              <a:t>Third Year</a:t>
            </a:r>
          </a:p>
          <a:p>
            <a:pPr algn="ctr"/>
            <a:r>
              <a:rPr lang="en-US" sz="1000" dirty="0">
                <a:solidFill>
                  <a:schemeClr val="bg1"/>
                </a:solidFill>
                <a:ea typeface="+mn-lt"/>
                <a:cs typeface="+mn-lt"/>
              </a:rPr>
              <a:t>In addition to the assessment procedures of first year, the students will sit a pre-mock and mock exam, complete a second CBA and perform for their Junior Cycle practical examination. </a:t>
            </a:r>
          </a:p>
          <a:p>
            <a:pPr algn="ctr"/>
            <a:endParaRPr lang="en-US" sz="1000" dirty="0">
              <a:solidFill>
                <a:schemeClr val="bg1"/>
              </a:solidFill>
              <a:ea typeface="+mn-lt"/>
              <a:cs typeface="+mn-lt"/>
            </a:endParaRPr>
          </a:p>
          <a:p>
            <a:pPr algn="ctr"/>
            <a:r>
              <a:rPr lang="en-US" sz="1000" b="1" dirty="0">
                <a:solidFill>
                  <a:schemeClr val="bg1"/>
                </a:solidFill>
                <a:ea typeface="+mn-lt"/>
                <a:cs typeface="+mn-lt"/>
              </a:rPr>
              <a:t>In-house exams</a:t>
            </a:r>
          </a:p>
          <a:p>
            <a:pPr algn="ctr"/>
            <a:r>
              <a:rPr lang="en-US" sz="1000" dirty="0">
                <a:solidFill>
                  <a:schemeClr val="bg1"/>
                </a:solidFill>
                <a:ea typeface="+mn-lt"/>
                <a:cs typeface="+mn-lt"/>
              </a:rPr>
              <a:t>In preparation for the Junior Cycle examinations in June, all students will complete a pre-mock exam (October) and mock exam (February). Both exams offer the student an opportunity to assess their progress at that moment based on the course content completed to date.</a:t>
            </a:r>
          </a:p>
          <a:p>
            <a:pPr algn="ctr"/>
            <a:r>
              <a:rPr lang="en-US" sz="1000" dirty="0">
                <a:solidFill>
                  <a:schemeClr val="bg1"/>
                </a:solidFill>
                <a:ea typeface="+mn-lt"/>
                <a:cs typeface="+mn-lt"/>
              </a:rPr>
              <a:t>•</a:t>
            </a:r>
          </a:p>
          <a:p>
            <a:pPr algn="ctr"/>
            <a:r>
              <a:rPr lang="en-US" sz="1000" b="1" dirty="0">
                <a:solidFill>
                  <a:schemeClr val="bg1"/>
                </a:solidFill>
                <a:ea typeface="+mn-lt"/>
                <a:cs typeface="+mn-lt"/>
              </a:rPr>
              <a:t>CBA 2  </a:t>
            </a:r>
            <a:r>
              <a:rPr lang="en-US" sz="1000" b="1" dirty="0" err="1">
                <a:solidFill>
                  <a:schemeClr val="bg1"/>
                </a:solidFill>
                <a:ea typeface="+mn-lt"/>
                <a:cs typeface="+mn-lt"/>
              </a:rPr>
              <a:t>Programme</a:t>
            </a:r>
            <a:r>
              <a:rPr lang="en-US" sz="1000" b="1" dirty="0">
                <a:solidFill>
                  <a:schemeClr val="bg1"/>
                </a:solidFill>
                <a:ea typeface="+mn-lt"/>
                <a:cs typeface="+mn-lt"/>
              </a:rPr>
              <a:t> note</a:t>
            </a:r>
          </a:p>
          <a:p>
            <a:pPr algn="ctr"/>
            <a:r>
              <a:rPr lang="en-US" sz="1000" dirty="0">
                <a:solidFill>
                  <a:schemeClr val="bg1"/>
                </a:solidFill>
                <a:ea typeface="+mn-lt"/>
                <a:cs typeface="+mn-lt"/>
              </a:rPr>
              <a:t>For this Classroom-Based Assessment, the student will prepare a </a:t>
            </a:r>
            <a:r>
              <a:rPr lang="en-US" sz="1000" dirty="0" err="1">
                <a:solidFill>
                  <a:schemeClr val="bg1"/>
                </a:solidFill>
                <a:ea typeface="+mn-lt"/>
                <a:cs typeface="+mn-lt"/>
              </a:rPr>
              <a:t>programme</a:t>
            </a:r>
            <a:r>
              <a:rPr lang="en-US" sz="1000" dirty="0">
                <a:solidFill>
                  <a:schemeClr val="bg1"/>
                </a:solidFill>
                <a:ea typeface="+mn-lt"/>
                <a:cs typeface="+mn-lt"/>
              </a:rPr>
              <a:t> note to inform an audience on the content of their upcoming performance which itself will comprise the practical examination. </a:t>
            </a:r>
          </a:p>
          <a:p>
            <a:pPr algn="ctr"/>
            <a:r>
              <a:rPr lang="en-US" sz="1000" dirty="0">
                <a:solidFill>
                  <a:schemeClr val="bg1"/>
                </a:solidFill>
                <a:ea typeface="+mn-lt"/>
                <a:cs typeface="+mn-lt"/>
              </a:rPr>
              <a:t>The formative assessment related to the production of this note will be reported upon to the student and parent/guardian by the school as for all other second Classroom-Based Assessments. However, the performance which makes up the practical examination will be graded by the State Examinations Commission (SEC).</a:t>
            </a:r>
          </a:p>
          <a:p>
            <a:pPr algn="ctr"/>
            <a:r>
              <a:rPr lang="en-US" sz="1000" dirty="0">
                <a:solidFill>
                  <a:schemeClr val="bg1"/>
                </a:solidFill>
                <a:ea typeface="+mn-lt"/>
                <a:cs typeface="+mn-lt"/>
              </a:rPr>
              <a:t>•</a:t>
            </a:r>
          </a:p>
          <a:p>
            <a:pPr algn="ctr"/>
            <a:r>
              <a:rPr lang="en-US" sz="1000" b="1" dirty="0">
                <a:solidFill>
                  <a:schemeClr val="bg1"/>
                </a:solidFill>
                <a:ea typeface="+mn-lt"/>
                <a:cs typeface="+mn-lt"/>
              </a:rPr>
              <a:t>Final examination</a:t>
            </a:r>
          </a:p>
          <a:p>
            <a:pPr algn="ctr"/>
            <a:r>
              <a:rPr lang="en-US" sz="1000" dirty="0">
                <a:solidFill>
                  <a:schemeClr val="bg1"/>
                </a:solidFill>
                <a:ea typeface="+mn-lt"/>
                <a:cs typeface="+mn-lt"/>
              </a:rPr>
              <a:t>The final examination will consist of a practical examination and a written examination. The practical examination will be allocated 30% of the marks available. The written examination will be allocated 70% of the marks available.</a:t>
            </a:r>
            <a:endParaRPr lang="en-US" sz="1000" dirty="0">
              <a:solidFill>
                <a:schemeClr val="bg1"/>
              </a:solidFill>
              <a:cs typeface="Arial"/>
            </a:endParaRPr>
          </a:p>
          <a:p>
            <a:pPr algn="ctr"/>
            <a:r>
              <a:rPr lang="en-US" sz="1000" b="1" dirty="0">
                <a:solidFill>
                  <a:schemeClr val="bg1"/>
                </a:solidFill>
                <a:ea typeface="+mn-lt"/>
                <a:cs typeface="+mn-lt"/>
              </a:rPr>
              <a:t>Practical examination:</a:t>
            </a:r>
            <a:endParaRPr lang="en-US" sz="1000" b="1" dirty="0">
              <a:solidFill>
                <a:schemeClr val="bg1"/>
              </a:solidFill>
              <a:cs typeface="Arial"/>
            </a:endParaRPr>
          </a:p>
          <a:p>
            <a:pPr algn="ctr"/>
            <a:r>
              <a:rPr lang="en-US" sz="1000" dirty="0">
                <a:solidFill>
                  <a:schemeClr val="bg1"/>
                </a:solidFill>
                <a:ea typeface="+mn-lt"/>
                <a:cs typeface="+mn-lt"/>
              </a:rPr>
              <a:t>The practical examination will take place in third year. Students will perform three musical songs/pieces. Solo and group performing may be freely mixed. The songs/pieces may also be presented on a variety of instruments or through a combination of voice and instruments. Technical control, fluency and musicality will be assessed. The standard required will reflect what can be attained in three years class-based tuition.</a:t>
            </a:r>
            <a:endParaRPr lang="en-US" sz="1000" dirty="0">
              <a:solidFill>
                <a:schemeClr val="bg1"/>
              </a:solidFill>
              <a:cs typeface="Arial"/>
            </a:endParaRPr>
          </a:p>
          <a:p>
            <a:pPr algn="ctr"/>
            <a:r>
              <a:rPr lang="en-US" sz="1000" dirty="0">
                <a:solidFill>
                  <a:schemeClr val="bg1"/>
                </a:solidFill>
                <a:ea typeface="+mn-lt"/>
                <a:cs typeface="+mn-lt"/>
              </a:rPr>
              <a:t>Students will also take an unprepared test. They will choose from aural memory (rhythmic or melodic), sight-reading (instrumental/vocal/rhythmic) or improvisation. The practical examination will be allocated 30% of the marks available and will be marked by the State Examinations Commission (SEC).</a:t>
            </a:r>
            <a:endParaRPr lang="en-US" sz="1000" dirty="0">
              <a:solidFill>
                <a:schemeClr val="bg1"/>
              </a:solidFill>
              <a:cs typeface="Arial"/>
            </a:endParaRPr>
          </a:p>
          <a:p>
            <a:pPr algn="ctr"/>
            <a:r>
              <a:rPr lang="en-US" sz="1000" b="1" dirty="0">
                <a:solidFill>
                  <a:schemeClr val="bg1"/>
                </a:solidFill>
                <a:ea typeface="+mn-lt"/>
                <a:cs typeface="+mn-lt"/>
              </a:rPr>
              <a:t>Written examination:</a:t>
            </a:r>
            <a:endParaRPr lang="en-US" sz="1000" dirty="0">
              <a:solidFill>
                <a:schemeClr val="bg1"/>
              </a:solidFill>
              <a:cs typeface="Arial"/>
            </a:endParaRPr>
          </a:p>
          <a:p>
            <a:pPr algn="ctr"/>
            <a:r>
              <a:rPr lang="en-US" sz="1000" dirty="0">
                <a:solidFill>
                  <a:schemeClr val="bg1"/>
                </a:solidFill>
                <a:ea typeface="+mn-lt"/>
                <a:cs typeface="+mn-lt"/>
              </a:rPr>
              <a:t>There will be one examination paper at a common level. This paper will be set and marked by the SEC and will be allocated 70% of the marks for the final assessment. The examination will be of one hour 30 minutes duration and will take place at the end of third year. During this assessment, students will be required to engage with, demonstrate comprehension of, and provide written responses to stimulus material.</a:t>
            </a:r>
            <a:endParaRPr lang="en-US" sz="1000" dirty="0">
              <a:solidFill>
                <a:schemeClr val="bg1"/>
              </a:solidFill>
              <a:cs typeface="Arial"/>
            </a:endParaRPr>
          </a:p>
          <a:p>
            <a:pPr algn="ctr"/>
            <a:endParaRPr lang="en-US" sz="1000" dirty="0">
              <a:solidFill>
                <a:schemeClr val="bg1"/>
              </a:solidFill>
              <a:ea typeface="+mn-lt"/>
              <a:cs typeface="+mn-lt"/>
            </a:endParaRPr>
          </a:p>
          <a:p>
            <a:pPr algn="ctr"/>
            <a:endParaRPr lang="en-US" sz="1000" dirty="0">
              <a:solidFill>
                <a:schemeClr val="bg1"/>
              </a:solidFill>
              <a:ea typeface="+mn-lt"/>
              <a:cs typeface="+mn-lt"/>
            </a:endParaRPr>
          </a:p>
        </p:txBody>
      </p:sp>
    </p:spTree>
    <p:extLst>
      <p:ext uri="{BB962C8B-B14F-4D97-AF65-F5344CB8AC3E}">
        <p14:creationId xmlns:p14="http://schemas.microsoft.com/office/powerpoint/2010/main" val="38428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 name="Rectangle 171">
            <a:extLst>
              <a:ext uri="{FF2B5EF4-FFF2-40B4-BE49-F238E27FC236}">
                <a16:creationId xmlns:a16="http://schemas.microsoft.com/office/drawing/2014/main" xmlns="" id="{247A131F-D5DE-41A5-B4CF-4F345319B4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0" name="Freeform: Shape 173">
            <a:extLst>
              <a:ext uri="{FF2B5EF4-FFF2-40B4-BE49-F238E27FC236}">
                <a16:creationId xmlns:a16="http://schemas.microsoft.com/office/drawing/2014/main" xmlns="" id="{3AF4666D-BD98-40A5-A75F-478B98201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71" name="Freeform: Shape 175">
            <a:extLst>
              <a:ext uri="{FF2B5EF4-FFF2-40B4-BE49-F238E27FC236}">
                <a16:creationId xmlns:a16="http://schemas.microsoft.com/office/drawing/2014/main" xmlns="" id="{68680585-71F9-4721-A998-4974171D2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73" name="Freeform: Shape 177">
            <a:extLst>
              <a:ext uri="{FF2B5EF4-FFF2-40B4-BE49-F238E27FC236}">
                <a16:creationId xmlns:a16="http://schemas.microsoft.com/office/drawing/2014/main" xmlns="" id="{12BC95C2-2EEC-4F59-ABA8-660B0D059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5" name="Graphic 141">
            <a:extLst>
              <a:ext uri="{FF2B5EF4-FFF2-40B4-BE49-F238E27FC236}">
                <a16:creationId xmlns:a16="http://schemas.microsoft.com/office/drawing/2014/main" xmlns="" id="{03E9870D-4BBA-43AF-8D44-BBADF020CF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81" name="Freeform: Shape 180">
              <a:extLst>
                <a:ext uri="{FF2B5EF4-FFF2-40B4-BE49-F238E27FC236}">
                  <a16:creationId xmlns:a16="http://schemas.microsoft.com/office/drawing/2014/main" xmlns="" id="{34BC5055-C77D-43CD-BB1D-A77B6779CD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2" name="Freeform: Shape 181">
              <a:extLst>
                <a:ext uri="{FF2B5EF4-FFF2-40B4-BE49-F238E27FC236}">
                  <a16:creationId xmlns:a16="http://schemas.microsoft.com/office/drawing/2014/main" xmlns="" id="{DB12D0B8-9385-489A-85AE-3D14AD0BA2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3" name="Freeform: Shape 182">
              <a:extLst>
                <a:ext uri="{FF2B5EF4-FFF2-40B4-BE49-F238E27FC236}">
                  <a16:creationId xmlns:a16="http://schemas.microsoft.com/office/drawing/2014/main" xmlns="" id="{D158A14A-147E-4130-A5E2-38FD84B18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84" name="Freeform: Shape 183">
              <a:extLst>
                <a:ext uri="{FF2B5EF4-FFF2-40B4-BE49-F238E27FC236}">
                  <a16:creationId xmlns:a16="http://schemas.microsoft.com/office/drawing/2014/main" xmlns="" id="{75B8B1EB-5E2B-472C-AE60-2EC5961F16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5" name="Freeform: Shape 184">
              <a:extLst>
                <a:ext uri="{FF2B5EF4-FFF2-40B4-BE49-F238E27FC236}">
                  <a16:creationId xmlns:a16="http://schemas.microsoft.com/office/drawing/2014/main" xmlns="" id="{B4F5BD77-58D7-4B61-A666-1B4139A63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86" name="Freeform: Shape 185">
              <a:extLst>
                <a:ext uri="{FF2B5EF4-FFF2-40B4-BE49-F238E27FC236}">
                  <a16:creationId xmlns:a16="http://schemas.microsoft.com/office/drawing/2014/main" xmlns="" id="{F5CBEC6B-EDB6-40B8-8771-E5AF41B8D6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7" name="Freeform: Shape 186">
              <a:extLst>
                <a:ext uri="{FF2B5EF4-FFF2-40B4-BE49-F238E27FC236}">
                  <a16:creationId xmlns:a16="http://schemas.microsoft.com/office/drawing/2014/main" xmlns="" id="{91BD0EE8-AA47-4044-9251-9F5A4B820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77" name="Graphic 157">
            <a:extLst>
              <a:ext uri="{FF2B5EF4-FFF2-40B4-BE49-F238E27FC236}">
                <a16:creationId xmlns:a16="http://schemas.microsoft.com/office/drawing/2014/main" xmlns="" id="{C3279E8D-2BAA-4CB1-834B-09FADD54DE5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610600" y="3276600"/>
            <a:ext cx="3529260" cy="3581398"/>
            <a:chOff x="4114800" y="1423987"/>
            <a:chExt cx="3961542" cy="4007547"/>
          </a:xfrm>
          <a:noFill/>
        </p:grpSpPr>
        <p:sp>
          <p:nvSpPr>
            <p:cNvPr id="190" name="Freeform: Shape 189">
              <a:extLst>
                <a:ext uri="{FF2B5EF4-FFF2-40B4-BE49-F238E27FC236}">
                  <a16:creationId xmlns:a16="http://schemas.microsoft.com/office/drawing/2014/main" xmlns="" id="{3456F18E-4F61-486D-9CD6-65B30372C5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1" name="Freeform: Shape 190">
              <a:extLst>
                <a:ext uri="{FF2B5EF4-FFF2-40B4-BE49-F238E27FC236}">
                  <a16:creationId xmlns:a16="http://schemas.microsoft.com/office/drawing/2014/main" xmlns="" id="{318DDF45-08F0-46B6-A0B7-133735C94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2" name="Freeform: Shape 191">
              <a:extLst>
                <a:ext uri="{FF2B5EF4-FFF2-40B4-BE49-F238E27FC236}">
                  <a16:creationId xmlns:a16="http://schemas.microsoft.com/office/drawing/2014/main" xmlns="" id="{B9D0CC0F-710D-43F4-BC86-76376742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3" name="Freeform: Shape 192">
              <a:extLst>
                <a:ext uri="{FF2B5EF4-FFF2-40B4-BE49-F238E27FC236}">
                  <a16:creationId xmlns:a16="http://schemas.microsoft.com/office/drawing/2014/main" xmlns="" id="{6FB36AB6-CB81-495A-8A33-C0BCE67D6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4" name="Freeform: Shape 193">
              <a:extLst>
                <a:ext uri="{FF2B5EF4-FFF2-40B4-BE49-F238E27FC236}">
                  <a16:creationId xmlns:a16="http://schemas.microsoft.com/office/drawing/2014/main" xmlns="" id="{1993F7E6-ABF6-482D-BEA5-B4E607DDB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5" name="Freeform: Shape 194">
              <a:extLst>
                <a:ext uri="{FF2B5EF4-FFF2-40B4-BE49-F238E27FC236}">
                  <a16:creationId xmlns:a16="http://schemas.microsoft.com/office/drawing/2014/main" xmlns="" id="{DCA0B097-C21A-40B4-95E4-2FFA9697F8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6" name="Freeform: Shape 195">
              <a:extLst>
                <a:ext uri="{FF2B5EF4-FFF2-40B4-BE49-F238E27FC236}">
                  <a16:creationId xmlns:a16="http://schemas.microsoft.com/office/drawing/2014/main" xmlns="" id="{AB2AF0F5-7EAA-4BAB-8DE2-D84E124170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79" name="Rectangle 19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8" name="Rectangle 19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97" name="Top left">
            <a:extLst>
              <a:ext uri="{FF2B5EF4-FFF2-40B4-BE49-F238E27FC236}">
                <a16:creationId xmlns:a16="http://schemas.microsoft.com/office/drawing/2014/main" xmlns="" id="{296B6D7C-2365-480B-9A6C-69EB7A9E76E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25" y="-1543"/>
            <a:ext cx="2198951" cy="3349518"/>
            <a:chOff x="10849" y="-3086"/>
            <a:chExt cx="2198951" cy="3349518"/>
          </a:xfrm>
        </p:grpSpPr>
        <p:sp>
          <p:nvSpPr>
            <p:cNvPr id="203" name="Freeform: Shape 202">
              <a:extLst>
                <a:ext uri="{FF2B5EF4-FFF2-40B4-BE49-F238E27FC236}">
                  <a16:creationId xmlns:a16="http://schemas.microsoft.com/office/drawing/2014/main" xmlns="" id="{B1A0BC44-8327-4782-9759-85CDD57F34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4" name="Freeform: Shape 203">
              <a:extLst>
                <a:ext uri="{FF2B5EF4-FFF2-40B4-BE49-F238E27FC236}">
                  <a16:creationId xmlns:a16="http://schemas.microsoft.com/office/drawing/2014/main" xmlns="" id="{226DD315-A9CE-4BDA-89B1-BF50363EF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5" name="Freeform: Shape 204">
              <a:extLst>
                <a:ext uri="{FF2B5EF4-FFF2-40B4-BE49-F238E27FC236}">
                  <a16:creationId xmlns:a16="http://schemas.microsoft.com/office/drawing/2014/main" xmlns="" id="{010BECED-7869-4BA6-BE10-6C97BFE784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6" name="Freeform: Shape 205">
              <a:extLst>
                <a:ext uri="{FF2B5EF4-FFF2-40B4-BE49-F238E27FC236}">
                  <a16:creationId xmlns:a16="http://schemas.microsoft.com/office/drawing/2014/main" xmlns="" id="{0B87EBEC-65C3-4162-AA32-A19378CDBA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7" name="Freeform: Shape 206">
              <a:extLst>
                <a:ext uri="{FF2B5EF4-FFF2-40B4-BE49-F238E27FC236}">
                  <a16:creationId xmlns:a16="http://schemas.microsoft.com/office/drawing/2014/main" xmlns="" id="{3AFB2ED6-DAEE-444E-90CC-29F6F60D2D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8" name="Freeform: Shape 207">
              <a:extLst>
                <a:ext uri="{FF2B5EF4-FFF2-40B4-BE49-F238E27FC236}">
                  <a16:creationId xmlns:a16="http://schemas.microsoft.com/office/drawing/2014/main" xmlns="" id="{CBA13D95-B43E-4235-9108-00008307DE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9" name="Freeform: Shape 208">
              <a:extLst>
                <a:ext uri="{FF2B5EF4-FFF2-40B4-BE49-F238E27FC236}">
                  <a16:creationId xmlns:a16="http://schemas.microsoft.com/office/drawing/2014/main" xmlns="" id="{E572093D-E4DA-448D-AA94-0627B1B5D3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0" name="Freeform: Shape 209">
              <a:extLst>
                <a:ext uri="{FF2B5EF4-FFF2-40B4-BE49-F238E27FC236}">
                  <a16:creationId xmlns:a16="http://schemas.microsoft.com/office/drawing/2014/main" xmlns="" id="{A02CA1B7-04D3-47B6-9FB2-034DA0809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extBox 1">
            <a:extLst>
              <a:ext uri="{FF2B5EF4-FFF2-40B4-BE49-F238E27FC236}">
                <a16:creationId xmlns:a16="http://schemas.microsoft.com/office/drawing/2014/main" xmlns="" id="{12280F93-846A-4D32-81FB-3137C0669063}"/>
              </a:ext>
            </a:extLst>
          </p:cNvPr>
          <p:cNvSpPr txBox="1"/>
          <p:nvPr/>
        </p:nvSpPr>
        <p:spPr>
          <a:xfrm>
            <a:off x="1142624" y="213493"/>
            <a:ext cx="5169220" cy="592834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914400">
              <a:lnSpc>
                <a:spcPct val="110000"/>
              </a:lnSpc>
              <a:spcAft>
                <a:spcPts val="600"/>
              </a:spcAft>
              <a:buClr>
                <a:schemeClr val="accent5"/>
              </a:buClr>
            </a:pPr>
            <a:endParaRPr lang="en-US" dirty="0">
              <a:solidFill>
                <a:schemeClr val="tx2"/>
              </a:solidFill>
              <a:cs typeface="Arial"/>
            </a:endParaRPr>
          </a:p>
          <a:p>
            <a:pPr indent="-228600" defTabSz="914400">
              <a:lnSpc>
                <a:spcPct val="110000"/>
              </a:lnSpc>
              <a:spcAft>
                <a:spcPts val="600"/>
              </a:spcAft>
              <a:buClr>
                <a:schemeClr val="accent5"/>
              </a:buClr>
              <a:buFont typeface="Avenir Next LT Pro" panose="020B0504020202020204" pitchFamily="34" charset="0"/>
              <a:buChar char="+"/>
            </a:pPr>
            <a:endParaRPr lang="en-US">
              <a:solidFill>
                <a:schemeClr val="tx2"/>
              </a:solidFill>
            </a:endParaRPr>
          </a:p>
          <a:p>
            <a:pPr indent="-228600" defTabSz="914400">
              <a:lnSpc>
                <a:spcPct val="110000"/>
              </a:lnSpc>
              <a:spcAft>
                <a:spcPts val="600"/>
              </a:spcAft>
              <a:buClr>
                <a:schemeClr val="accent5"/>
              </a:buClr>
              <a:buFont typeface="Avenir Next LT Pro" panose="020B0504020202020204" pitchFamily="34" charset="0"/>
              <a:buChar char="+"/>
            </a:pPr>
            <a:endParaRPr lang="en-US">
              <a:solidFill>
                <a:schemeClr val="tx2"/>
              </a:solidFill>
            </a:endParaRPr>
          </a:p>
        </p:txBody>
      </p:sp>
      <p:grpSp>
        <p:nvGrpSpPr>
          <p:cNvPr id="212" name="Bottom Right">
            <a:extLst>
              <a:ext uri="{FF2B5EF4-FFF2-40B4-BE49-F238E27FC236}">
                <a16:creationId xmlns:a16="http://schemas.microsoft.com/office/drawing/2014/main" xmlns="" id="{EE767072-AD58-47BB-8D26-EA81DA18974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74976" y="3278144"/>
            <a:ext cx="4211600" cy="3581399"/>
            <a:chOff x="7980400" y="3276601"/>
            <a:chExt cx="4211600" cy="3581399"/>
          </a:xfrm>
        </p:grpSpPr>
        <p:grpSp>
          <p:nvGrpSpPr>
            <p:cNvPr id="213" name="Graphic 157">
              <a:extLst>
                <a:ext uri="{FF2B5EF4-FFF2-40B4-BE49-F238E27FC236}">
                  <a16:creationId xmlns:a16="http://schemas.microsoft.com/office/drawing/2014/main" xmlns="" id="{6EFF80E2-A61B-4E52-8173-F12C0DBBDF5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6"/>
              <a:chOff x="4114800" y="1423987"/>
              <a:chExt cx="3961542" cy="4007547"/>
            </a:xfrm>
            <a:noFill/>
          </p:grpSpPr>
          <p:sp>
            <p:nvSpPr>
              <p:cNvPr id="215" name="Freeform: Shape 214">
                <a:extLst>
                  <a:ext uri="{FF2B5EF4-FFF2-40B4-BE49-F238E27FC236}">
                    <a16:creationId xmlns:a16="http://schemas.microsoft.com/office/drawing/2014/main" xmlns="" id="{8D7906FD-0421-45CE-8D51-06CF341A71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6" name="Freeform: Shape 215">
                <a:extLst>
                  <a:ext uri="{FF2B5EF4-FFF2-40B4-BE49-F238E27FC236}">
                    <a16:creationId xmlns:a16="http://schemas.microsoft.com/office/drawing/2014/main" xmlns="" id="{0FF89934-060E-4D48-B724-3508EAB180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7" name="Freeform: Shape 216">
                <a:extLst>
                  <a:ext uri="{FF2B5EF4-FFF2-40B4-BE49-F238E27FC236}">
                    <a16:creationId xmlns:a16="http://schemas.microsoft.com/office/drawing/2014/main" xmlns="" id="{36665802-DB3B-4ED6-9345-031197D1F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8" name="Freeform: Shape 217">
                <a:extLst>
                  <a:ext uri="{FF2B5EF4-FFF2-40B4-BE49-F238E27FC236}">
                    <a16:creationId xmlns:a16="http://schemas.microsoft.com/office/drawing/2014/main" xmlns="" id="{74C282BE-9933-4D29-8C39-19EC48E1EA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9" name="Freeform: Shape 218">
                <a:extLst>
                  <a:ext uri="{FF2B5EF4-FFF2-40B4-BE49-F238E27FC236}">
                    <a16:creationId xmlns:a16="http://schemas.microsoft.com/office/drawing/2014/main" xmlns="" id="{F1F134E5-D1E9-4288-88DE-1A3D86D0C2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0" name="Freeform: Shape 219">
                <a:extLst>
                  <a:ext uri="{FF2B5EF4-FFF2-40B4-BE49-F238E27FC236}">
                    <a16:creationId xmlns:a16="http://schemas.microsoft.com/office/drawing/2014/main" xmlns="" id="{71407291-59A6-4634-B166-EA203FBF05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1" name="Freeform: Shape 220">
                <a:extLst>
                  <a:ext uri="{FF2B5EF4-FFF2-40B4-BE49-F238E27FC236}">
                    <a16:creationId xmlns:a16="http://schemas.microsoft.com/office/drawing/2014/main" xmlns="" id="{58E3135E-BED0-4FDF-B7B5-CC7637E9EE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4" name="Freeform: Shape 213">
              <a:extLst>
                <a:ext uri="{FF2B5EF4-FFF2-40B4-BE49-F238E27FC236}">
                  <a16:creationId xmlns:a16="http://schemas.microsoft.com/office/drawing/2014/main" xmlns="" id="{0FBC9216-C3F8-484A-B5E2-FE6BB1F1FB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3" name="Picture 3">
            <a:extLst>
              <a:ext uri="{FF2B5EF4-FFF2-40B4-BE49-F238E27FC236}">
                <a16:creationId xmlns:a16="http://schemas.microsoft.com/office/drawing/2014/main" xmlns="" id="{316D7D38-3124-4B47-AFB1-A5273B260B2D}"/>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4740" r="8512" b="2"/>
          <a:stretch/>
        </p:blipFill>
        <p:spPr>
          <a:xfrm>
            <a:off x="9244934" y="920814"/>
            <a:ext cx="2410165" cy="2410165"/>
          </a:xfrm>
          <a:custGeom>
            <a:avLst/>
            <a:gdLst/>
            <a:ahLst/>
            <a:cxnLst/>
            <a:rect l="l" t="t" r="r" b="b"/>
            <a:pathLst>
              <a:path w="2249424" h="2249424">
                <a:moveTo>
                  <a:pt x="0" y="0"/>
                </a:moveTo>
                <a:cubicBezTo>
                  <a:pt x="1242308" y="0"/>
                  <a:pt x="2249424" y="1007116"/>
                  <a:pt x="2249424" y="2249424"/>
                </a:cubicBezTo>
                <a:lnTo>
                  <a:pt x="0" y="2249424"/>
                </a:lnTo>
                <a:close/>
              </a:path>
            </a:pathLst>
          </a:custGeom>
        </p:spPr>
      </p:pic>
      <p:pic>
        <p:nvPicPr>
          <p:cNvPr id="65" name="Picture 66">
            <a:extLst>
              <a:ext uri="{FF2B5EF4-FFF2-40B4-BE49-F238E27FC236}">
                <a16:creationId xmlns:a16="http://schemas.microsoft.com/office/drawing/2014/main" xmlns="" id="{3BB94E47-AABE-4F24-AD3B-9D74EA570B67}"/>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l="7228" r="25919"/>
          <a:stretch/>
        </p:blipFill>
        <p:spPr>
          <a:xfrm>
            <a:off x="9244934" y="3471379"/>
            <a:ext cx="2410165" cy="2406483"/>
          </a:xfrm>
          <a:custGeom>
            <a:avLst/>
            <a:gdLst/>
            <a:ahLst/>
            <a:cxnLst/>
            <a:rect l="l" t="t" r="r" b="b"/>
            <a:pathLst>
              <a:path w="2249424" h="2245988">
                <a:moveTo>
                  <a:pt x="0" y="0"/>
                </a:moveTo>
                <a:lnTo>
                  <a:pt x="2249424" y="0"/>
                </a:lnTo>
                <a:cubicBezTo>
                  <a:pt x="2249424" y="1240410"/>
                  <a:pt x="1242308" y="2245988"/>
                  <a:pt x="0" y="2245988"/>
                </a:cubicBezTo>
                <a:close/>
              </a:path>
            </a:pathLst>
          </a:custGeom>
        </p:spPr>
      </p:pic>
      <p:sp>
        <p:nvSpPr>
          <p:cNvPr id="4" name="TextBox 3">
            <a:extLst>
              <a:ext uri="{FF2B5EF4-FFF2-40B4-BE49-F238E27FC236}">
                <a16:creationId xmlns:a16="http://schemas.microsoft.com/office/drawing/2014/main" xmlns="" id="{2424DB23-C471-4F3D-95F3-C66518C9E0CD}"/>
              </a:ext>
            </a:extLst>
          </p:cNvPr>
          <p:cNvSpPr txBox="1"/>
          <p:nvPr/>
        </p:nvSpPr>
        <p:spPr>
          <a:xfrm>
            <a:off x="7166069" y="6870700"/>
            <a:ext cx="258115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xmlns="" val="tx"/>
                    </a:ext>
                  </a:extLst>
                </a:hlinkClick>
              </a:rPr>
              <a:t>CC BY-SA</a:t>
            </a:r>
            <a:r>
              <a:rPr lang="en-US" sz="700">
                <a:solidFill>
                  <a:srgbClr val="FFFFFF"/>
                </a:solidFill>
              </a:rPr>
              <a:t>.</a:t>
            </a:r>
          </a:p>
        </p:txBody>
      </p:sp>
      <p:sp>
        <p:nvSpPr>
          <p:cNvPr id="62" name="TextBox 61">
            <a:extLst>
              <a:ext uri="{FF2B5EF4-FFF2-40B4-BE49-F238E27FC236}">
                <a16:creationId xmlns:a16="http://schemas.microsoft.com/office/drawing/2014/main" xmlns="" id="{CBA9CE12-8C7C-4CE3-BDCC-A998D2F12E79}"/>
              </a:ext>
            </a:extLst>
          </p:cNvPr>
          <p:cNvSpPr txBox="1"/>
          <p:nvPr/>
        </p:nvSpPr>
        <p:spPr>
          <a:xfrm>
            <a:off x="9759924" y="6870700"/>
            <a:ext cx="243207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xmlns="" val="tx"/>
                    </a:ext>
                  </a:extLst>
                </a:hlinkClick>
              </a:rPr>
              <a:t>CC BY</a:t>
            </a:r>
            <a:r>
              <a:rPr lang="en-US" sz="700">
                <a:solidFill>
                  <a:srgbClr val="FFFFFF"/>
                </a:solidFill>
              </a:rPr>
              <a:t>.</a:t>
            </a:r>
          </a:p>
        </p:txBody>
      </p:sp>
      <p:sp>
        <p:nvSpPr>
          <p:cNvPr id="67" name="TextBox 66">
            <a:extLst>
              <a:ext uri="{FF2B5EF4-FFF2-40B4-BE49-F238E27FC236}">
                <a16:creationId xmlns:a16="http://schemas.microsoft.com/office/drawing/2014/main" xmlns="" id="{05D8A31B-ABCF-4EB6-8B92-412E636A0D6C}"/>
              </a:ext>
            </a:extLst>
          </p:cNvPr>
          <p:cNvSpPr txBox="1"/>
          <p:nvPr/>
        </p:nvSpPr>
        <p:spPr>
          <a:xfrm>
            <a:off x="4572214" y="6870700"/>
            <a:ext cx="258115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xmlns="" val="tx"/>
                    </a:ext>
                  </a:extLst>
                </a:hlinkClick>
              </a:rPr>
              <a:t>CC BY-SA</a:t>
            </a:r>
            <a:r>
              <a:rPr lang="en-US" sz="700">
                <a:solidFill>
                  <a:srgbClr val="FFFFFF"/>
                </a:solidFill>
              </a:rPr>
              <a:t>.</a:t>
            </a:r>
          </a:p>
        </p:txBody>
      </p:sp>
      <p:sp>
        <p:nvSpPr>
          <p:cNvPr id="71" name="TextBox 70">
            <a:extLst>
              <a:ext uri="{FF2B5EF4-FFF2-40B4-BE49-F238E27FC236}">
                <a16:creationId xmlns:a16="http://schemas.microsoft.com/office/drawing/2014/main" xmlns="" id="{AD8037E1-6D30-4103-A3ED-FA944C064B7D}"/>
              </a:ext>
            </a:extLst>
          </p:cNvPr>
          <p:cNvSpPr txBox="1"/>
          <p:nvPr/>
        </p:nvSpPr>
        <p:spPr>
          <a:xfrm>
            <a:off x="223389" y="295275"/>
            <a:ext cx="553661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Further education in music</a:t>
            </a:r>
          </a:p>
          <a:p>
            <a:r>
              <a:rPr lang="en-US" sz="1000" dirty="0">
                <a:ea typeface="+mn-lt"/>
                <a:cs typeface="+mn-lt"/>
              </a:rPr>
              <a:t>A degree in music is usually referred to as a Bachelor of Arts (BA) or a Bachelor of Music (BMus).  Either option will offer a wide range of </a:t>
            </a:r>
            <a:r>
              <a:rPr lang="en-US" sz="1000" dirty="0" err="1">
                <a:ea typeface="+mn-lt"/>
                <a:cs typeface="+mn-lt"/>
              </a:rPr>
              <a:t>speciality</a:t>
            </a:r>
            <a:r>
              <a:rPr lang="en-US" sz="1000" dirty="0">
                <a:ea typeface="+mn-lt"/>
                <a:cs typeface="+mn-lt"/>
              </a:rPr>
              <a:t> to focus on. The main areas of study are usually divided into three main categories: composition, performance, musicology. In addition to a university degree there are many other music related courses available:</a:t>
            </a:r>
          </a:p>
          <a:p>
            <a:endParaRPr lang="en-US" sz="1000" dirty="0">
              <a:ea typeface="+mn-lt"/>
              <a:cs typeface="+mn-lt"/>
            </a:endParaRPr>
          </a:p>
        </p:txBody>
      </p:sp>
      <p:graphicFrame>
        <p:nvGraphicFramePr>
          <p:cNvPr id="80" name="Table 88">
            <a:extLst>
              <a:ext uri="{FF2B5EF4-FFF2-40B4-BE49-F238E27FC236}">
                <a16:creationId xmlns:a16="http://schemas.microsoft.com/office/drawing/2014/main" xmlns="" id="{48A6547D-8AC4-4D68-B14B-E6023E3DDEAB}"/>
              </a:ext>
            </a:extLst>
          </p:cNvPr>
          <p:cNvGraphicFramePr>
            <a:graphicFrameLocks noGrp="1"/>
          </p:cNvGraphicFramePr>
          <p:nvPr>
            <p:extLst>
              <p:ext uri="{D42A27DB-BD31-4B8C-83A1-F6EECF244321}">
                <p14:modId xmlns:p14="http://schemas.microsoft.com/office/powerpoint/2010/main" val="3541988702"/>
              </p:ext>
            </p:extLst>
          </p:nvPr>
        </p:nvGraphicFramePr>
        <p:xfrm>
          <a:off x="262995" y="1423138"/>
          <a:ext cx="5848248" cy="115824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xmlns="" val="1763572826"/>
                    </a:ext>
                  </a:extLst>
                </a:gridCol>
                <a:gridCol w="1371600">
                  <a:extLst>
                    <a:ext uri="{9D8B030D-6E8A-4147-A177-3AD203B41FA5}">
                      <a16:colId xmlns:a16="http://schemas.microsoft.com/office/drawing/2014/main" xmlns="" val="1814709401"/>
                    </a:ext>
                  </a:extLst>
                </a:gridCol>
                <a:gridCol w="1676298">
                  <a:extLst>
                    <a:ext uri="{9D8B030D-6E8A-4147-A177-3AD203B41FA5}">
                      <a16:colId xmlns:a16="http://schemas.microsoft.com/office/drawing/2014/main" xmlns="" val="157467425"/>
                    </a:ext>
                  </a:extLst>
                </a:gridCol>
              </a:tblGrid>
              <a:tr h="966404">
                <a:tc>
                  <a:txBody>
                    <a:bodyPr/>
                    <a:lstStyle/>
                    <a:p>
                      <a:pPr marL="0" marR="0" lvl="0" indent="0" algn="l">
                        <a:lnSpc>
                          <a:spcPct val="100000"/>
                        </a:lnSpc>
                        <a:spcBef>
                          <a:spcPts val="0"/>
                        </a:spcBef>
                        <a:spcAft>
                          <a:spcPts val="0"/>
                        </a:spcAft>
                        <a:buNone/>
                      </a:pPr>
                      <a:r>
                        <a:rPr lang="en-US" sz="1000" b="0" i="0" u="none" strike="noStrike" noProof="0" dirty="0">
                          <a:solidFill>
                            <a:schemeClr val="tx1"/>
                          </a:solidFill>
                          <a:latin typeface="Arial"/>
                        </a:rPr>
                        <a:t>composition</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digital music</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live events production</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popular music performance</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media and communication (music industries)</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music business</a:t>
                      </a:r>
                    </a:p>
                    <a:p>
                      <a:pPr lvl="0">
                        <a:buNone/>
                      </a:pPr>
                      <a:endParaRPr lang="en-US" sz="1000" dirty="0">
                        <a:solidFill>
                          <a:schemeClr val="tx1"/>
                        </a:solidFill>
                      </a:endParaRPr>
                    </a:p>
                  </a:txBody>
                  <a:tcPr>
                    <a:lnL w="0">
                      <a:noFill/>
                    </a:lnL>
                    <a:lnR w="0">
                      <a:noFill/>
                    </a:lnR>
                    <a:lnT w="0">
                      <a:noFill/>
                    </a:lnT>
                    <a:lnB w="0">
                      <a:noFill/>
                    </a:lnB>
                    <a:noFill/>
                  </a:tcPr>
                </a:tc>
                <a:tc>
                  <a:txBody>
                    <a:bodyPr/>
                    <a:lstStyle/>
                    <a:p>
                      <a:pPr marL="0" marR="0" lvl="0" indent="0" algn="l">
                        <a:lnSpc>
                          <a:spcPct val="100000"/>
                        </a:lnSpc>
                        <a:spcBef>
                          <a:spcPts val="0"/>
                        </a:spcBef>
                        <a:spcAft>
                          <a:spcPts val="0"/>
                        </a:spcAft>
                        <a:buNone/>
                      </a:pPr>
                      <a:r>
                        <a:rPr lang="en-US" sz="1000" b="0" i="0" u="none" strike="noStrike" noProof="0" dirty="0">
                          <a:solidFill>
                            <a:schemeClr val="tx1"/>
                          </a:solidFill>
                          <a:latin typeface="Arial"/>
                        </a:rPr>
                        <a:t>music journalism</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music management</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music production</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music technology</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musical theatre</a:t>
                      </a:r>
                    </a:p>
                    <a:p>
                      <a:pPr lvl="0">
                        <a:buNone/>
                      </a:pPr>
                      <a:endParaRPr lang="en-US" sz="1000" dirty="0">
                        <a:solidFill>
                          <a:schemeClr val="tx1"/>
                        </a:solidFill>
                      </a:endParaRPr>
                    </a:p>
                  </a:txBody>
                  <a:tcPr>
                    <a:lnL w="0">
                      <a:noFill/>
                    </a:lnL>
                    <a:lnR w="0">
                      <a:noFill/>
                    </a:lnR>
                    <a:lnT w="0">
                      <a:noFill/>
                    </a:lnT>
                    <a:lnB w="0">
                      <a:noFill/>
                    </a:lnB>
                    <a:noFill/>
                  </a:tcPr>
                </a:tc>
                <a:tc>
                  <a:txBody>
                    <a:bodyPr/>
                    <a:lstStyle/>
                    <a:p>
                      <a:pPr marL="0" marR="0" lvl="0" indent="0" algn="l">
                        <a:lnSpc>
                          <a:spcPct val="100000"/>
                        </a:lnSpc>
                        <a:spcBef>
                          <a:spcPts val="0"/>
                        </a:spcBef>
                        <a:spcAft>
                          <a:spcPts val="0"/>
                        </a:spcAft>
                        <a:buNone/>
                      </a:pPr>
                      <a:r>
                        <a:rPr lang="en-US" sz="1000" b="0" i="0" u="none" strike="noStrike" noProof="0" dirty="0">
                          <a:solidFill>
                            <a:schemeClr val="tx1"/>
                          </a:solidFill>
                          <a:latin typeface="Arial"/>
                        </a:rPr>
                        <a:t>songwriting</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sound engineering</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sound technology</a:t>
                      </a:r>
                    </a:p>
                    <a:p>
                      <a:pPr marL="0" marR="0" lvl="0" indent="0" algn="l">
                        <a:lnSpc>
                          <a:spcPct val="100000"/>
                        </a:lnSpc>
                        <a:spcBef>
                          <a:spcPts val="0"/>
                        </a:spcBef>
                        <a:spcAft>
                          <a:spcPts val="0"/>
                        </a:spcAft>
                        <a:buNone/>
                      </a:pPr>
                      <a:r>
                        <a:rPr lang="en-US" sz="1000" b="0" i="0" u="none" strike="noStrike" noProof="0" dirty="0">
                          <a:solidFill>
                            <a:schemeClr val="tx1"/>
                          </a:solidFill>
                          <a:latin typeface="Arial"/>
                        </a:rPr>
                        <a:t>stage management</a:t>
                      </a:r>
                      <a:endParaRPr lang="en-US" sz="1000" dirty="0">
                        <a:solidFill>
                          <a:schemeClr val="tx1"/>
                        </a:solidFill>
                      </a:endParaRPr>
                    </a:p>
                  </a:txBody>
                  <a:tcPr>
                    <a:lnL w="0">
                      <a:noFill/>
                    </a:lnL>
                    <a:lnR w="0">
                      <a:noFill/>
                    </a:lnR>
                    <a:lnT w="0">
                      <a:noFill/>
                    </a:lnT>
                    <a:lnB w="0">
                      <a:noFill/>
                    </a:lnB>
                    <a:noFill/>
                  </a:tcPr>
                </a:tc>
                <a:extLst>
                  <a:ext uri="{0D108BD9-81ED-4DB2-BD59-A6C34878D82A}">
                    <a16:rowId xmlns:a16="http://schemas.microsoft.com/office/drawing/2014/main" xmlns="" val="3234936601"/>
                  </a:ext>
                </a:extLst>
              </a:tr>
            </a:tbl>
          </a:graphicData>
        </a:graphic>
      </p:graphicFrame>
      <p:graphicFrame>
        <p:nvGraphicFramePr>
          <p:cNvPr id="5" name="Table 5">
            <a:extLst>
              <a:ext uri="{FF2B5EF4-FFF2-40B4-BE49-F238E27FC236}">
                <a16:creationId xmlns:a16="http://schemas.microsoft.com/office/drawing/2014/main" xmlns="" id="{FE0339E2-8667-4E1D-945E-D3991EC66A46}"/>
              </a:ext>
            </a:extLst>
          </p:cNvPr>
          <p:cNvGraphicFramePr>
            <a:graphicFrameLocks noGrp="1"/>
          </p:cNvGraphicFramePr>
          <p:nvPr>
            <p:extLst>
              <p:ext uri="{D42A27DB-BD31-4B8C-83A1-F6EECF244321}">
                <p14:modId xmlns:p14="http://schemas.microsoft.com/office/powerpoint/2010/main" val="850418256"/>
              </p:ext>
            </p:extLst>
          </p:nvPr>
        </p:nvGraphicFramePr>
        <p:xfrm>
          <a:off x="222740" y="4630615"/>
          <a:ext cx="6733002" cy="1737360"/>
        </p:xfrm>
        <a:graphic>
          <a:graphicData uri="http://schemas.openxmlformats.org/drawingml/2006/table">
            <a:tbl>
              <a:tblPr firstRow="1" bandRow="1">
                <a:tableStyleId>{5C22544A-7EE6-4342-B048-85BDC9FD1C3A}</a:tableStyleId>
              </a:tblPr>
              <a:tblGrid>
                <a:gridCol w="2244334">
                  <a:extLst>
                    <a:ext uri="{9D8B030D-6E8A-4147-A177-3AD203B41FA5}">
                      <a16:colId xmlns:a16="http://schemas.microsoft.com/office/drawing/2014/main" xmlns="" val="2565806651"/>
                    </a:ext>
                  </a:extLst>
                </a:gridCol>
                <a:gridCol w="2244334">
                  <a:extLst>
                    <a:ext uri="{9D8B030D-6E8A-4147-A177-3AD203B41FA5}">
                      <a16:colId xmlns:a16="http://schemas.microsoft.com/office/drawing/2014/main" xmlns="" val="2530305671"/>
                    </a:ext>
                  </a:extLst>
                </a:gridCol>
                <a:gridCol w="2244334">
                  <a:extLst>
                    <a:ext uri="{9D8B030D-6E8A-4147-A177-3AD203B41FA5}">
                      <a16:colId xmlns:a16="http://schemas.microsoft.com/office/drawing/2014/main" xmlns="" val="1821672441"/>
                    </a:ext>
                  </a:extLst>
                </a:gridCol>
              </a:tblGrid>
              <a:tr h="1514850">
                <a:tc>
                  <a:txBody>
                    <a:bodyPr/>
                    <a:lstStyle/>
                    <a:p>
                      <a:pPr marL="0" marR="0" lvl="0" indent="0" algn="l">
                        <a:lnSpc>
                          <a:spcPct val="100000"/>
                        </a:lnSpc>
                        <a:spcBef>
                          <a:spcPts val="0"/>
                        </a:spcBef>
                        <a:spcAft>
                          <a:spcPts val="0"/>
                        </a:spcAft>
                        <a:buNone/>
                      </a:pPr>
                      <a:r>
                        <a:rPr lang="en-US" sz="1200" b="0" i="0" u="none" strike="noStrike" noProof="0" dirty="0">
                          <a:solidFill>
                            <a:schemeClr val="tx1"/>
                          </a:solidFill>
                          <a:latin typeface="Arial"/>
                        </a:rPr>
                        <a:t>A&amp;R (artists and repertoire) manager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concert promoter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music magazine journalist</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music producer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background singer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blogger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booking agent</a:t>
                      </a:r>
                    </a:p>
                    <a:p>
                      <a:pPr lvl="0">
                        <a:buNone/>
                      </a:pPr>
                      <a:endParaRPr lang="en-US" sz="1200" dirty="0">
                        <a:solidFill>
                          <a:schemeClr val="tx1"/>
                        </a:solidFill>
                      </a:endParaRPr>
                    </a:p>
                  </a:txBody>
                  <a:tcPr>
                    <a:lnL w="0">
                      <a:noFill/>
                    </a:lnL>
                    <a:lnR w="0">
                      <a:noFill/>
                    </a:lnR>
                    <a:lnT w="0">
                      <a:noFill/>
                    </a:lnT>
                    <a:lnB w="0">
                      <a:noFill/>
                    </a:lnB>
                    <a:noFill/>
                  </a:tcPr>
                </a:tc>
                <a:tc>
                  <a:txBody>
                    <a:bodyPr/>
                    <a:lstStyle/>
                    <a:p>
                      <a:pPr marL="0" marR="0" lvl="0" indent="0" algn="l">
                        <a:lnSpc>
                          <a:spcPct val="100000"/>
                        </a:lnSpc>
                        <a:spcBef>
                          <a:spcPts val="0"/>
                        </a:spcBef>
                        <a:spcAft>
                          <a:spcPts val="0"/>
                        </a:spcAft>
                        <a:buNone/>
                      </a:pPr>
                      <a:r>
                        <a:rPr lang="en-US" sz="1200" b="0" i="0" u="none" strike="noStrike" noProof="0" dirty="0">
                          <a:solidFill>
                            <a:schemeClr val="tx1"/>
                          </a:solidFill>
                          <a:latin typeface="Arial"/>
                        </a:rPr>
                        <a:t>composer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DJ</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event manager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instrument technician</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live sound technician</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music PR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music teacher</a:t>
                      </a:r>
                    </a:p>
                    <a:p>
                      <a:pPr lvl="0">
                        <a:buNone/>
                      </a:pPr>
                      <a:endParaRPr lang="en-US" sz="1200" dirty="0">
                        <a:solidFill>
                          <a:schemeClr val="tx1"/>
                        </a:solidFill>
                      </a:endParaRPr>
                    </a:p>
                  </a:txBody>
                  <a:tcPr>
                    <a:lnL w="0">
                      <a:noFill/>
                    </a:lnL>
                    <a:lnR w="0">
                      <a:noFill/>
                    </a:lnR>
                    <a:lnT w="0">
                      <a:noFill/>
                    </a:lnT>
                    <a:lnB w="0">
                      <a:noFill/>
                    </a:lnB>
                    <a:noFill/>
                  </a:tcPr>
                </a:tc>
                <a:tc>
                  <a:txBody>
                    <a:bodyPr/>
                    <a:lstStyle/>
                    <a:p>
                      <a:pPr marL="0" marR="0" lvl="0" indent="0" algn="l">
                        <a:lnSpc>
                          <a:spcPct val="100000"/>
                        </a:lnSpc>
                        <a:spcBef>
                          <a:spcPts val="0"/>
                        </a:spcBef>
                        <a:spcAft>
                          <a:spcPts val="0"/>
                        </a:spcAft>
                        <a:buNone/>
                      </a:pPr>
                      <a:r>
                        <a:rPr lang="en-US" sz="1200" b="0" i="0" u="none" strike="noStrike" noProof="0" dirty="0">
                          <a:solidFill>
                            <a:schemeClr val="tx1"/>
                          </a:solidFill>
                          <a:latin typeface="Arial"/>
                        </a:rPr>
                        <a:t>music therapist</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musical director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musician</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radio producer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recording engineer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singer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songwriter</a:t>
                      </a:r>
                    </a:p>
                    <a:p>
                      <a:pPr marL="0" marR="0" lvl="0" indent="0" algn="l">
                        <a:lnSpc>
                          <a:spcPct val="100000"/>
                        </a:lnSpc>
                        <a:spcBef>
                          <a:spcPts val="0"/>
                        </a:spcBef>
                        <a:spcAft>
                          <a:spcPts val="0"/>
                        </a:spcAft>
                        <a:buNone/>
                      </a:pPr>
                      <a:r>
                        <a:rPr lang="en-US" sz="1200" b="0" i="0" u="none" strike="noStrike" noProof="0" dirty="0">
                          <a:solidFill>
                            <a:schemeClr val="tx1"/>
                          </a:solidFill>
                          <a:latin typeface="Arial"/>
                        </a:rPr>
                        <a:t>tour manage</a:t>
                      </a:r>
                      <a:endParaRPr lang="en-US" sz="1200" dirty="0">
                        <a:solidFill>
                          <a:schemeClr val="tx1"/>
                        </a:solidFill>
                      </a:endParaRPr>
                    </a:p>
                  </a:txBody>
                  <a:tcPr>
                    <a:lnL w="0">
                      <a:noFill/>
                    </a:lnL>
                    <a:lnR w="0">
                      <a:noFill/>
                    </a:lnR>
                    <a:lnT w="0">
                      <a:noFill/>
                    </a:lnT>
                    <a:lnB w="0">
                      <a:noFill/>
                    </a:lnB>
                    <a:noFill/>
                  </a:tcPr>
                </a:tc>
                <a:extLst>
                  <a:ext uri="{0D108BD9-81ED-4DB2-BD59-A6C34878D82A}">
                    <a16:rowId xmlns:a16="http://schemas.microsoft.com/office/drawing/2014/main" xmlns="" val="1407417589"/>
                  </a:ext>
                </a:extLst>
              </a:tr>
            </a:tbl>
          </a:graphicData>
        </a:graphic>
      </p:graphicFrame>
      <p:sp>
        <p:nvSpPr>
          <p:cNvPr id="6" name="TextBox 5">
            <a:extLst>
              <a:ext uri="{FF2B5EF4-FFF2-40B4-BE49-F238E27FC236}">
                <a16:creationId xmlns:a16="http://schemas.microsoft.com/office/drawing/2014/main" xmlns="" id="{70DAB701-4B1C-4A97-AB3E-A96FA1A5446B}"/>
              </a:ext>
            </a:extLst>
          </p:cNvPr>
          <p:cNvSpPr txBox="1"/>
          <p:nvPr/>
        </p:nvSpPr>
        <p:spPr>
          <a:xfrm>
            <a:off x="222739" y="3563815"/>
            <a:ext cx="587326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Arial"/>
              </a:rPr>
              <a:t>Careers in music  </a:t>
            </a:r>
            <a:endParaRPr lang="en-US" sz="2400">
              <a:ea typeface="+mn-lt"/>
              <a:cs typeface="+mn-lt"/>
            </a:endParaRPr>
          </a:p>
          <a:p>
            <a:r>
              <a:rPr lang="en-US" sz="1200" dirty="0">
                <a:cs typeface="Arial"/>
              </a:rPr>
              <a:t>While music jobs are undoubtedly competitive, they're by no means out of reach for those with the right qualifications and experience. Here are some of the music jobs you can do.</a:t>
            </a:r>
            <a:endParaRPr lang="en-US" sz="1200" dirty="0"/>
          </a:p>
        </p:txBody>
      </p:sp>
      <p:pic>
        <p:nvPicPr>
          <p:cNvPr id="61" name="Picture 61" descr="A picture containing person, music, brass, concert band&#10;&#10;Description automatically generated">
            <a:extLst>
              <a:ext uri="{FF2B5EF4-FFF2-40B4-BE49-F238E27FC236}">
                <a16:creationId xmlns:a16="http://schemas.microsoft.com/office/drawing/2014/main" xmlns="" id="{91C95692-707C-468B-9341-4B3C348F82D6}"/>
              </a:ext>
            </a:extLst>
          </p:cNvPr>
          <p:cNvPicPr>
            <a:picLocks noChangeAspect="1"/>
          </p:cNvPicPr>
          <p:nvPr/>
        </p:nvPicPr>
        <p:blipFill rotWithShape="1">
          <a:blip r:embed="rId10">
            <a:extLst>
              <a:ext uri="{837473B0-CC2E-450A-ABE3-18F120FF3D39}">
                <a1611:picAttrSrcUrl xmlns:a1611="http://schemas.microsoft.com/office/drawing/2016/11/main" xmlns="" r:id="rId11"/>
              </a:ext>
            </a:extLst>
          </a:blip>
          <a:srcRect l="41095" r="33905" b="-1"/>
          <a:stretch/>
        </p:blipFill>
        <p:spPr>
          <a:xfrm>
            <a:off x="6397557" y="920425"/>
            <a:ext cx="2713180" cy="4957437"/>
          </a:xfrm>
          <a:custGeom>
            <a:avLst/>
            <a:gdLst/>
            <a:ahLst/>
            <a:cxnLst/>
            <a:rect l="l" t="t" r="r" b="b"/>
            <a:pathLst>
              <a:path w="2291805" h="4583609">
                <a:moveTo>
                  <a:pt x="2291805" y="0"/>
                </a:moveTo>
                <a:lnTo>
                  <a:pt x="2291805" y="4583609"/>
                </a:lnTo>
                <a:cubicBezTo>
                  <a:pt x="1026091" y="4583609"/>
                  <a:pt x="0" y="3557518"/>
                  <a:pt x="0" y="2291805"/>
                </a:cubicBezTo>
                <a:cubicBezTo>
                  <a:pt x="0" y="1026091"/>
                  <a:pt x="1026091" y="0"/>
                  <a:pt x="2291805" y="0"/>
                </a:cubicBezTo>
                <a:close/>
              </a:path>
            </a:pathLst>
          </a:custGeom>
        </p:spPr>
      </p:pic>
    </p:spTree>
    <p:extLst>
      <p:ext uri="{BB962C8B-B14F-4D97-AF65-F5344CB8AC3E}">
        <p14:creationId xmlns:p14="http://schemas.microsoft.com/office/powerpoint/2010/main" val="2111268533"/>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emplate>Wisp</Template>
  <TotalTime>0</TotalTime>
  <Words>324</Words>
  <Application>Microsoft Office PowerPoint</Application>
  <PresentationFormat>Widescreen</PresentationFormat>
  <Paragraphs>102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Avenir Next LT Pro</vt:lpstr>
      <vt:lpstr>AvenirNext LT Pro Medium</vt:lpstr>
      <vt:lpstr>Sagona Book</vt:lpstr>
      <vt:lpstr>Segoe UI Semilight</vt:lpstr>
      <vt:lpstr>ExploreVTI</vt:lpstr>
      <vt:lpstr>Junior Cycle Music</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P.Blythe</dc:creator>
  <cp:lastModifiedBy>HP Inc.</cp:lastModifiedBy>
  <cp:revision>865</cp:revision>
  <dcterms:created xsi:type="dcterms:W3CDTF">2021-02-09T10:22:51Z</dcterms:created>
  <dcterms:modified xsi:type="dcterms:W3CDTF">2021-02-14T20:37:50Z</dcterms:modified>
</cp:coreProperties>
</file>